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9" r:id="rId2"/>
    <p:sldId id="257" r:id="rId3"/>
    <p:sldId id="258" r:id="rId4"/>
    <p:sldId id="263" r:id="rId5"/>
    <p:sldId id="266" r:id="rId6"/>
    <p:sldId id="262" r:id="rId7"/>
    <p:sldId id="26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92"/>
    <p:restoredTop sz="69186"/>
  </p:normalViewPr>
  <p:slideViewPr>
    <p:cSldViewPr snapToGrid="0">
      <p:cViewPr varScale="1">
        <p:scale>
          <a:sx n="91" d="100"/>
          <a:sy n="91" d="100"/>
        </p:scale>
        <p:origin x="14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6D3624-2623-7F4D-B44D-37DAB0438223}" type="datetimeFigureOut">
              <a:rPr lang="en-US" smtClean="0"/>
              <a:t>10/30/23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2452FD-CA01-D940-967B-CFFEAB028F1F}" type="slidenum">
              <a:rPr lang="en-US" smtClean="0"/>
              <a:t>‹#›</a:t>
            </a:fld>
            <a:endParaRPr lang="en-US"/>
          </a:p>
        </p:txBody>
      </p:sp>
    </p:spTree>
    <p:extLst>
      <p:ext uri="{BB962C8B-B14F-4D97-AF65-F5344CB8AC3E}">
        <p14:creationId xmlns:p14="http://schemas.microsoft.com/office/powerpoint/2010/main" val="3743380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Isa and I will be walking through a text analysis of tweets about climate change in 2022.</a:t>
            </a:r>
          </a:p>
          <a:p>
            <a:r>
              <a:rPr lang="en-US" dirty="0"/>
              <a:t> </a:t>
            </a:r>
            <a:br>
              <a:rPr lang="en-US" dirty="0"/>
            </a:br>
            <a:r>
              <a:rPr lang="en-US" b="0" i="0" dirty="0">
                <a:solidFill>
                  <a:srgbClr val="374151"/>
                </a:solidFill>
                <a:effectLst/>
                <a:latin typeface="Söhne"/>
              </a:rPr>
              <a:t>Climate change poses significant threats to our environment, health, and economies, with effects such as natural disasters, disease spread, and social tensions. Addressing it is both a moral responsibility to ensure justice and sustainability for vulnerable communities and future generations, and an opportunity for economic innovation in sustainable sectors. The decisions made today will shape the well-being, stability, and quality of life for all global inhabitants in the future.</a:t>
            </a:r>
          </a:p>
          <a:p>
            <a:endParaRPr lang="en-US" b="0" i="0" dirty="0">
              <a:solidFill>
                <a:srgbClr val="374151"/>
              </a:solidFill>
              <a:effectLst/>
              <a:latin typeface="Söhne"/>
            </a:endParaRPr>
          </a:p>
          <a:p>
            <a:r>
              <a:rPr lang="en-US" b="0" i="0" dirty="0">
                <a:solidFill>
                  <a:srgbClr val="374151"/>
                </a:solidFill>
                <a:effectLst/>
                <a:latin typeface="Söhne"/>
              </a:rPr>
              <a:t>With its vast and diverse user base, Twitter provides insights into a wide range of demographics, geographies, and perspectives on climate change and Influential figures, organizations, and policymakers often use Twitter to communicate their view and it has been a platform for mobilizing public action</a:t>
            </a:r>
            <a:endParaRPr lang="en-US" dirty="0"/>
          </a:p>
        </p:txBody>
      </p:sp>
      <p:sp>
        <p:nvSpPr>
          <p:cNvPr id="4" name="Slide Number Placeholder 3"/>
          <p:cNvSpPr>
            <a:spLocks noGrp="1"/>
          </p:cNvSpPr>
          <p:nvPr>
            <p:ph type="sldNum" sz="quarter" idx="5"/>
          </p:nvPr>
        </p:nvSpPr>
        <p:spPr/>
        <p:txBody>
          <a:bodyPr/>
          <a:lstStyle/>
          <a:p>
            <a:fld id="{172452FD-CA01-D940-967B-CFFEAB028F1F}" type="slidenum">
              <a:rPr lang="en-US" smtClean="0"/>
              <a:t>1</a:t>
            </a:fld>
            <a:endParaRPr lang="en-US"/>
          </a:p>
        </p:txBody>
      </p:sp>
    </p:spTree>
    <p:extLst>
      <p:ext uri="{BB962C8B-B14F-4D97-AF65-F5344CB8AC3E}">
        <p14:creationId xmlns:p14="http://schemas.microsoft.com/office/powerpoint/2010/main" val="4235499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Understanding the prevalent themes and narratives can help gauge public understanding and sentiment regarding climate change and help in spotting misinformation or biased perspectives.</a:t>
            </a:r>
          </a:p>
          <a:p>
            <a:r>
              <a:rPr lang="en-US" b="0" i="0" dirty="0">
                <a:solidFill>
                  <a:srgbClr val="374151"/>
                </a:solidFill>
                <a:effectLst/>
                <a:latin typeface="Söhne"/>
              </a:rPr>
              <a:t>Recognizing the key players and influencers in the climate change discourse can aid in collaboration, partnerships, and mobilization efforts for climate action.</a:t>
            </a:r>
          </a:p>
          <a:p>
            <a:endParaRPr lang="en-US" dirty="0"/>
          </a:p>
        </p:txBody>
      </p:sp>
      <p:sp>
        <p:nvSpPr>
          <p:cNvPr id="4" name="Slide Number Placeholder 3"/>
          <p:cNvSpPr>
            <a:spLocks noGrp="1"/>
          </p:cNvSpPr>
          <p:nvPr>
            <p:ph type="sldNum" sz="quarter" idx="5"/>
          </p:nvPr>
        </p:nvSpPr>
        <p:spPr/>
        <p:txBody>
          <a:bodyPr/>
          <a:lstStyle/>
          <a:p>
            <a:fld id="{172452FD-CA01-D940-967B-CFFEAB028F1F}" type="slidenum">
              <a:rPr lang="en-US" smtClean="0"/>
              <a:t>2</a:t>
            </a:fld>
            <a:endParaRPr lang="en-US"/>
          </a:p>
        </p:txBody>
      </p:sp>
    </p:spTree>
    <p:extLst>
      <p:ext uri="{BB962C8B-B14F-4D97-AF65-F5344CB8AC3E}">
        <p14:creationId xmlns:p14="http://schemas.microsoft.com/office/powerpoint/2010/main" val="225525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dataset is from Kaggle and includes 7 months of twitter data scraped by user Diego </a:t>
            </a:r>
            <a:r>
              <a:rPr lang="en-US" dirty="0" err="1"/>
              <a:t>Farchione</a:t>
            </a:r>
            <a:r>
              <a:rPr lang="en-US" dirty="0"/>
              <a:t> between January and July 2022. Each row in the dataset represents a tweet posted in the period and the columns represent information about the </a:t>
            </a:r>
            <a:r>
              <a:rPr lang="en-US" dirty="0" err="1"/>
              <a:t>tweer</a:t>
            </a:r>
            <a:r>
              <a:rPr lang="en-US" dirty="0"/>
              <a:t> including user &amp; tweet details, engagement metrics and additional context</a:t>
            </a:r>
          </a:p>
          <a:p>
            <a:endParaRPr lang="en-US" dirty="0"/>
          </a:p>
        </p:txBody>
      </p:sp>
      <p:sp>
        <p:nvSpPr>
          <p:cNvPr id="4" name="Slide Number Placeholder 3"/>
          <p:cNvSpPr>
            <a:spLocks noGrp="1"/>
          </p:cNvSpPr>
          <p:nvPr>
            <p:ph type="sldNum" sz="quarter" idx="5"/>
          </p:nvPr>
        </p:nvSpPr>
        <p:spPr/>
        <p:txBody>
          <a:bodyPr/>
          <a:lstStyle/>
          <a:p>
            <a:fld id="{172452FD-CA01-D940-967B-CFFEAB028F1F}" type="slidenum">
              <a:rPr lang="en-US" smtClean="0"/>
              <a:t>3</a:t>
            </a:fld>
            <a:endParaRPr lang="en-US"/>
          </a:p>
        </p:txBody>
      </p:sp>
    </p:spTree>
    <p:extLst>
      <p:ext uri="{BB962C8B-B14F-4D97-AF65-F5344CB8AC3E}">
        <p14:creationId xmlns:p14="http://schemas.microsoft.com/office/powerpoint/2010/main" val="1560942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The y axis represents the top 20 most commonly used words excluding the words climate change and other common </a:t>
            </a:r>
            <a:r>
              <a:rPr lang="en-US" b="0" i="0" dirty="0" err="1">
                <a:solidFill>
                  <a:srgbClr val="374151"/>
                </a:solidFill>
                <a:effectLst/>
                <a:latin typeface="Söhne"/>
              </a:rPr>
              <a:t>stopwords</a:t>
            </a:r>
            <a:r>
              <a:rPr lang="en-US" b="0" i="0" dirty="0">
                <a:solidFill>
                  <a:srgbClr val="374151"/>
                </a:solidFill>
                <a:effectLst/>
                <a:latin typeface="Söhne"/>
              </a:rPr>
              <a:t> on twitter , with the most common term at the top the x axis represents the count or the number of times each word appears in the corpus of tweets. The numbers themselves aren’t as important as the relative frequency of words. </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endParaRPr lang="en-US" b="0" i="0" dirty="0">
              <a:solidFill>
                <a:srgbClr val="374151"/>
              </a:solidFill>
              <a:effectLst/>
              <a:latin typeface="Söhne"/>
            </a:endParaRPr>
          </a:p>
          <a:p>
            <a:pPr>
              <a:buFont typeface="Arial" panose="020B0604020202020204" pitchFamily="34" charset="0"/>
              <a:buChar char="•"/>
            </a:pPr>
            <a:r>
              <a:rPr lang="en-US" sz="1200" b="1" i="0" dirty="0">
                <a:effectLst/>
              </a:rPr>
              <a:t>Referencing &amp; Responsibility</a:t>
            </a:r>
            <a:r>
              <a:rPr lang="en-US" sz="1200" b="0" i="0" dirty="0">
                <a:effectLst/>
              </a:rPr>
              <a:t>: High mentions of "quote," "people," and "world" show a trend of referencing others and emphasizing global responsibility.</a:t>
            </a:r>
          </a:p>
          <a:p>
            <a:pPr>
              <a:buFont typeface="Arial" panose="020B0604020202020204" pitchFamily="34" charset="0"/>
              <a:buChar char="•"/>
            </a:pPr>
            <a:r>
              <a:rPr lang="en-US" sz="1200" b="1" i="0" dirty="0">
                <a:effectLst/>
              </a:rPr>
              <a:t>Urgency &amp; Action</a:t>
            </a:r>
            <a:r>
              <a:rPr lang="en-US" sz="1200" b="0" i="0" dirty="0">
                <a:effectLst/>
              </a:rPr>
              <a:t>: Terms like "action," "need," and "crisis" highlight the immediacy and urgency in the climate change discourse.</a:t>
            </a:r>
          </a:p>
          <a:p>
            <a:pPr>
              <a:buFont typeface="Arial" panose="020B0604020202020204" pitchFamily="34" charset="0"/>
              <a:buChar char="•"/>
            </a:pPr>
            <a:r>
              <a:rPr lang="en-US" sz="1200" b="1" i="0" dirty="0">
                <a:effectLst/>
              </a:rPr>
              <a:t>Topics &amp; Solutions</a:t>
            </a:r>
            <a:r>
              <a:rPr lang="en-US" sz="1200" b="0" i="0" dirty="0">
                <a:effectLst/>
              </a:rPr>
              <a:t>: Words such as "energy," "impact," and "global" point to discussions on renewable solutions and global effects.</a:t>
            </a:r>
            <a:endParaRPr lang="en-US" b="0" i="0" dirty="0">
              <a:solidFill>
                <a:srgbClr val="374151"/>
              </a:solidFill>
              <a:effectLst/>
              <a:latin typeface="Söhne"/>
            </a:endParaRP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term "quote" with 1107 mentions suggests a lot of the climate change conversation on Twitter involves referencing or discussing opinions and statements made by others. This could be experts, politicians, activists, or celebrities.</a:t>
            </a:r>
          </a:p>
          <a:p>
            <a:pPr algn="l">
              <a:buFont typeface="Arial" panose="020B0604020202020204" pitchFamily="34" charset="0"/>
              <a:buChar char="•"/>
            </a:pPr>
            <a:r>
              <a:rPr lang="en-US" b="0" i="0" dirty="0">
                <a:solidFill>
                  <a:srgbClr val="374151"/>
                </a:solidFill>
                <a:effectLst/>
                <a:latin typeface="Söhne"/>
              </a:rPr>
              <a:t>"People" and "world" with 1071 and 810 mentions respectively emphasize the collective and global nature of the issue. It indicates that the discussions are not about isolated incidents or regional concerns but have a global perspective.</a:t>
            </a:r>
          </a:p>
          <a:p>
            <a:pPr algn="l">
              <a:buFont typeface="Arial" panose="020B0604020202020204" pitchFamily="34" charset="0"/>
              <a:buChar char="•"/>
            </a:pPr>
            <a:r>
              <a:rPr lang="en-US" b="0" i="0" dirty="0">
                <a:solidFill>
                  <a:srgbClr val="374151"/>
                </a:solidFill>
                <a:effectLst/>
                <a:latin typeface="Söhne"/>
              </a:rPr>
              <a:t>Words indicating urgency like "action," "need," and "crisis" with 782, 773, and 500 mentions respectively, indicate that many tweets emphasize the pressing and immediate nature of the problem.</a:t>
            </a:r>
          </a:p>
          <a:p>
            <a:pPr algn="l">
              <a:buFont typeface="Arial" panose="020B0604020202020204" pitchFamily="34" charset="0"/>
              <a:buChar char="•"/>
            </a:pPr>
            <a:r>
              <a:rPr lang="en-US" b="0" i="0" dirty="0">
                <a:solidFill>
                  <a:srgbClr val="374151"/>
                </a:solidFill>
                <a:effectLst/>
                <a:latin typeface="Söhne"/>
              </a:rPr>
              <a:t>Specific topics like "energy" (606 mentions) suggest discussions might be centered around renewable energy sources, ways to reduce carbon footprint, and sustainable living.</a:t>
            </a:r>
          </a:p>
          <a:p>
            <a:pPr algn="l">
              <a:buFont typeface="Arial" panose="020B0604020202020204" pitchFamily="34" charset="0"/>
              <a:buChar char="•"/>
            </a:pPr>
            <a:r>
              <a:rPr lang="en-US" b="0" i="0" dirty="0">
                <a:solidFill>
                  <a:srgbClr val="374151"/>
                </a:solidFill>
                <a:effectLst/>
                <a:latin typeface="Söhne"/>
              </a:rPr>
              <a:t>"Impact" with 604 mentions can be related to discussions about the effects of climate change on the environment, wildlife, and human populations.</a:t>
            </a:r>
          </a:p>
          <a:p>
            <a:pPr algn="l">
              <a:buFont typeface="Arial" panose="020B0604020202020204" pitchFamily="34" charset="0"/>
              <a:buChar char="•"/>
            </a:pPr>
            <a:r>
              <a:rPr lang="en-US" b="0" i="0" dirty="0">
                <a:solidFill>
                  <a:srgbClr val="374151"/>
                </a:solidFill>
                <a:effectLst/>
                <a:latin typeface="Söhne"/>
              </a:rPr>
              <a:t>The term "global" with 711 mentions further cements the idea that the discussions are about the worldwide effects of climate change and not restricted to specific regions.</a:t>
            </a:r>
          </a:p>
          <a:p>
            <a:endParaRPr lang="en-US" dirty="0"/>
          </a:p>
        </p:txBody>
      </p:sp>
      <p:sp>
        <p:nvSpPr>
          <p:cNvPr id="4" name="Slide Number Placeholder 3"/>
          <p:cNvSpPr>
            <a:spLocks noGrp="1"/>
          </p:cNvSpPr>
          <p:nvPr>
            <p:ph type="sldNum" sz="quarter" idx="5"/>
          </p:nvPr>
        </p:nvSpPr>
        <p:spPr/>
        <p:txBody>
          <a:bodyPr/>
          <a:lstStyle/>
          <a:p>
            <a:fld id="{172452FD-CA01-D940-967B-CFFEAB028F1F}" type="slidenum">
              <a:rPr lang="en-US" smtClean="0"/>
              <a:t>4</a:t>
            </a:fld>
            <a:endParaRPr lang="en-US"/>
          </a:p>
        </p:txBody>
      </p:sp>
    </p:spTree>
    <p:extLst>
      <p:ext uri="{BB962C8B-B14F-4D97-AF65-F5344CB8AC3E}">
        <p14:creationId xmlns:p14="http://schemas.microsoft.com/office/powerpoint/2010/main" val="901157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Named Entity Recognition (NER) is a process in which a computer program identifies and categorizes specific words or phrases from a text into predefined groups, such as names of people, places, organizations, dates, etc. Think of it as a tool that scans the tweets and highlights all the proper nouns, categorizing them into who's a person, which ones are organization, and what geopolitical </a:t>
            </a:r>
            <a:r>
              <a:rPr lang="en-US" b="0" i="0" dirty="0" err="1">
                <a:solidFill>
                  <a:srgbClr val="374151"/>
                </a:solidFill>
                <a:effectLst/>
                <a:latin typeface="Söhne"/>
              </a:rPr>
              <a:t>entiies</a:t>
            </a:r>
            <a:r>
              <a:rPr lang="en-US" b="0" i="0" dirty="0">
                <a:solidFill>
                  <a:srgbClr val="374151"/>
                </a:solidFill>
                <a:effectLst/>
                <a:latin typeface="Söhne"/>
              </a:rPr>
              <a:t> are mentioned.</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table shows the top 10 people, organization and geopolitical entities that appear in the corpus ordered with the greatest number of mentions for each column at the top of the table </a:t>
            </a:r>
            <a:endParaRPr lang="en-US" b="1" i="0" dirty="0">
              <a:solidFill>
                <a:srgbClr val="000000"/>
              </a:solidFill>
              <a:effectLst/>
              <a:latin typeface="Söhne"/>
            </a:endParaRPr>
          </a:p>
          <a:p>
            <a:pPr algn="l">
              <a:buFont typeface="Arial" panose="020B0604020202020204" pitchFamily="34" charset="0"/>
              <a:buChar char="•"/>
            </a:pPr>
            <a:endParaRPr lang="en-US" b="1" i="0" dirty="0">
              <a:solidFill>
                <a:srgbClr val="000000"/>
              </a:solidFill>
              <a:effectLst/>
              <a:latin typeface="Söhne"/>
            </a:endParaRPr>
          </a:p>
          <a:p>
            <a:pPr algn="l">
              <a:buFont typeface="Arial" panose="020B0604020202020204" pitchFamily="34" charset="0"/>
              <a:buChar char="•"/>
            </a:pPr>
            <a:r>
              <a:rPr lang="en-US" b="1" i="0" dirty="0">
                <a:solidFill>
                  <a:srgbClr val="000000"/>
                </a:solidFill>
                <a:effectLst/>
                <a:latin typeface="Söhne"/>
              </a:rPr>
              <a:t>People</a:t>
            </a:r>
            <a:r>
              <a:rPr lang="en-US" b="0" i="0" dirty="0">
                <a:solidFill>
                  <a:srgbClr val="000000"/>
                </a:solidFill>
                <a:effectLst/>
                <a:latin typeface="Söhne"/>
              </a:rPr>
              <a:t>:</a:t>
            </a:r>
          </a:p>
          <a:p>
            <a:pPr marL="742950" lvl="1" indent="-285750" algn="l">
              <a:buFont typeface="Arial" panose="020B0604020202020204" pitchFamily="34" charset="0"/>
              <a:buChar char="•"/>
            </a:pPr>
            <a:r>
              <a:rPr lang="en-US" b="0" i="0" dirty="0">
                <a:solidFill>
                  <a:srgbClr val="000000"/>
                </a:solidFill>
                <a:effectLst/>
                <a:latin typeface="Söhne"/>
              </a:rPr>
              <a:t>The mention of political figures like "Putin," "Anthony Albanese," "Scott Morrison," and "Joe Biden" indicates that the climate change conversation is intertwined with political decisions and leadership stances. These are global leaders whose actions and decisions have a significant impact on climate policies.</a:t>
            </a:r>
          </a:p>
          <a:p>
            <a:pPr marL="742950" lvl="1" indent="-285750" algn="l">
              <a:buFont typeface="Arial" panose="020B0604020202020204" pitchFamily="34" charset="0"/>
              <a:buChar char="•"/>
            </a:pPr>
            <a:r>
              <a:rPr lang="en-US" b="0" i="0" dirty="0">
                <a:solidFill>
                  <a:srgbClr val="000000"/>
                </a:solidFill>
                <a:effectLst/>
                <a:latin typeface="Söhne"/>
              </a:rPr>
              <a:t>"Joe Manchin" and "John Kerry" further emphasize the U.S. political angle</a:t>
            </a:r>
          </a:p>
          <a:p>
            <a:pPr algn="l">
              <a:buFont typeface="Arial" panose="020B0604020202020204" pitchFamily="34" charset="0"/>
              <a:buChar char="•"/>
            </a:pPr>
            <a:r>
              <a:rPr lang="en-US" b="1" i="0" dirty="0">
                <a:solidFill>
                  <a:srgbClr val="000000"/>
                </a:solidFill>
                <a:effectLst/>
                <a:latin typeface="Söhne"/>
              </a:rPr>
              <a:t>Organizations</a:t>
            </a:r>
            <a:r>
              <a:rPr lang="en-US" b="0" i="0" dirty="0">
                <a:solidFill>
                  <a:srgbClr val="000000"/>
                </a:solidFill>
                <a:effectLst/>
                <a:latin typeface="Söhne"/>
              </a:rPr>
              <a:t>:</a:t>
            </a:r>
          </a:p>
          <a:p>
            <a:pPr marL="742950" lvl="1" indent="-285750" algn="l">
              <a:buFont typeface="Arial" panose="020B0604020202020204" pitchFamily="34" charset="0"/>
              <a:buChar char="•"/>
            </a:pPr>
            <a:r>
              <a:rPr lang="en-US" b="0" i="0" dirty="0">
                <a:solidFill>
                  <a:srgbClr val="000000"/>
                </a:solidFill>
                <a:effectLst/>
                <a:latin typeface="Söhne"/>
              </a:rPr>
              <a:t>The "UN" (United Nations) being the top organization suggests discussions around global policies, agreements, or conventions related to climate change.</a:t>
            </a:r>
          </a:p>
          <a:p>
            <a:pPr marL="742950" lvl="1" indent="-285750" algn="l">
              <a:buFont typeface="Arial" panose="020B0604020202020204" pitchFamily="34" charset="0"/>
              <a:buChar char="•"/>
            </a:pPr>
            <a:r>
              <a:rPr lang="en-US" b="0" i="0" dirty="0">
                <a:solidFill>
                  <a:srgbClr val="000000"/>
                </a:solidFill>
                <a:effectLst/>
                <a:latin typeface="Söhne"/>
              </a:rPr>
              <a:t>Judicial entities like the "Supreme Court" and legislative bodies like "Congress" and "Senate" hint at legal and legislative discussions related to climate change.</a:t>
            </a:r>
          </a:p>
          <a:p>
            <a:pPr marL="742950" lvl="1" indent="-285750" algn="l">
              <a:buFont typeface="Arial" panose="020B0604020202020204" pitchFamily="34" charset="0"/>
              <a:buChar char="•"/>
            </a:pPr>
            <a:r>
              <a:rPr lang="en-US" b="0" i="0" dirty="0">
                <a:solidFill>
                  <a:srgbClr val="000000"/>
                </a:solidFill>
                <a:effectLst/>
                <a:latin typeface="Söhne"/>
              </a:rPr>
              <a:t>The presence of media outlets and organizations such as "</a:t>
            </a:r>
            <a:r>
              <a:rPr lang="en-US" b="0" i="0" dirty="0" err="1">
                <a:solidFill>
                  <a:srgbClr val="000000"/>
                </a:solidFill>
                <a:effectLst/>
                <a:latin typeface="Söhne"/>
              </a:rPr>
              <a:t>abc.net.au</a:t>
            </a:r>
            <a:r>
              <a:rPr lang="en-US" b="0" i="0" dirty="0">
                <a:solidFill>
                  <a:srgbClr val="000000"/>
                </a:solidFill>
                <a:effectLst/>
                <a:latin typeface="Söhne"/>
              </a:rPr>
              <a:t>," "ABC," and "CNN" showcases the media's role in reporting, influencing, or driving the climate change narrative.</a:t>
            </a:r>
          </a:p>
          <a:p>
            <a:pPr algn="l">
              <a:buFont typeface="Arial" panose="020B0604020202020204" pitchFamily="34" charset="0"/>
              <a:buChar char="•"/>
            </a:pPr>
            <a:r>
              <a:rPr lang="en-US" b="1" i="0" dirty="0">
                <a:solidFill>
                  <a:srgbClr val="000000"/>
                </a:solidFill>
                <a:effectLst/>
                <a:latin typeface="Söhne"/>
              </a:rPr>
              <a:t>Geopolitics</a:t>
            </a:r>
            <a:r>
              <a:rPr lang="en-US" b="0" i="0" dirty="0">
                <a:solidFill>
                  <a:srgbClr val="000000"/>
                </a:solidFill>
                <a:effectLst/>
                <a:latin typeface="Söhne"/>
              </a:rPr>
              <a:t>:</a:t>
            </a:r>
          </a:p>
          <a:p>
            <a:pPr marL="742950" lvl="1" indent="-285750" algn="l">
              <a:buFont typeface="Arial" panose="020B0604020202020204" pitchFamily="34" charset="0"/>
              <a:buChar char="•"/>
            </a:pPr>
            <a:r>
              <a:rPr lang="en-US" b="0" i="0" dirty="0">
                <a:solidFill>
                  <a:srgbClr val="000000"/>
                </a:solidFill>
                <a:effectLst/>
                <a:latin typeface="Söhne"/>
              </a:rPr>
              <a:t>The wide range of places from "Australia" to "Russia" and "California" to "India" highlights the global concern of climate change. It's not confined to one region but is a shared responsibility and concern across continents.</a:t>
            </a:r>
          </a:p>
          <a:p>
            <a:pPr marL="742950" lvl="1" indent="-285750" algn="l">
              <a:buFont typeface="Arial" panose="020B0604020202020204" pitchFamily="34" charset="0"/>
              <a:buChar char="•"/>
            </a:pPr>
            <a:r>
              <a:rPr lang="en-US" b="0" i="0" dirty="0">
                <a:solidFill>
                  <a:srgbClr val="000000"/>
                </a:solidFill>
                <a:effectLst/>
                <a:latin typeface="Söhne"/>
              </a:rPr>
              <a:t>Specific mentions like "California" might refer to wildfires or state-specific climate initiatives. "China" and "India" are two of the world's most populous countries and major carbon emitters, so their policies and actions are crucial for global climate goals.</a:t>
            </a:r>
          </a:p>
          <a:p>
            <a:pPr algn="l"/>
            <a:r>
              <a:rPr lang="en-US" b="0" i="0" dirty="0">
                <a:solidFill>
                  <a:srgbClr val="000000"/>
                </a:solidFill>
                <a:effectLst/>
                <a:latin typeface="Söhne"/>
              </a:rPr>
              <a:t>The mentions provide a blend of political, scientific, media, and geographical perspectives, highlighting the multifaceted nature of the climate change discourse.</a:t>
            </a:r>
          </a:p>
          <a:p>
            <a:pPr algn="l"/>
            <a:endParaRPr lang="en-US" b="0" i="0" dirty="0">
              <a:solidFill>
                <a:srgbClr val="000000"/>
              </a:solidFill>
              <a:effectLst/>
              <a:latin typeface="Söhne"/>
            </a:endParaRPr>
          </a:p>
          <a:p>
            <a:pPr algn="l"/>
            <a:r>
              <a:rPr lang="en-US" b="0" i="0" dirty="0">
                <a:solidFill>
                  <a:srgbClr val="000000"/>
                </a:solidFill>
                <a:effectLst/>
                <a:latin typeface="Söhne"/>
              </a:rPr>
              <a:t>In further analyses we could analyze the sentiment of tweets that mention the most popular entities</a:t>
            </a:r>
            <a:br>
              <a:rPr lang="en-US" b="0" i="0" dirty="0">
                <a:solidFill>
                  <a:srgbClr val="000000"/>
                </a:solidFill>
                <a:effectLst/>
                <a:latin typeface="Söhne"/>
              </a:rPr>
            </a:br>
            <a:endParaRPr lang="en-US" b="0" i="0" dirty="0">
              <a:solidFill>
                <a:srgbClr val="000000"/>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172452FD-CA01-D940-967B-CFFEAB028F1F}" type="slidenum">
              <a:rPr lang="en-US" smtClean="0"/>
              <a:t>5</a:t>
            </a:fld>
            <a:endParaRPr lang="en-US"/>
          </a:p>
        </p:txBody>
      </p:sp>
    </p:spTree>
    <p:extLst>
      <p:ext uri="{BB962C8B-B14F-4D97-AF65-F5344CB8AC3E}">
        <p14:creationId xmlns:p14="http://schemas.microsoft.com/office/powerpoint/2010/main" val="1277195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374151"/>
                </a:solidFill>
                <a:effectLst/>
                <a:latin typeface="Söhne"/>
              </a:rPr>
              <a:t>Topic modeling is a technique used to automatically identify topics present in a text corpus by analyzing the patterns of word co-occurrence. Representing two topics I identified in the corpus. Python word cloud visually represents text data by displaying the most frequently occurring words in larger sizes and bolder colors.</a:t>
            </a:r>
            <a:endParaRPr lang="en-US" b="1" i="0" dirty="0">
              <a:solidFill>
                <a:srgbClr val="374151"/>
              </a:solidFill>
              <a:effectLst/>
              <a:latin typeface="Söhne"/>
            </a:endParaRPr>
          </a:p>
          <a:p>
            <a:pPr algn="l">
              <a:buFont typeface="+mj-lt"/>
              <a:buAutoNum type="arabicPeriod"/>
            </a:pPr>
            <a:endParaRPr lang="en-US" b="1"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Energy Sources and Their Impact</a:t>
            </a:r>
            <a:r>
              <a:rPr lang="en-US" b="0" i="0" dirty="0">
                <a:solidFill>
                  <a:srgbClr val="374151"/>
                </a:solidFill>
                <a:effectLst/>
                <a:latin typeface="Söhne"/>
              </a:rPr>
              <a:t>:</a:t>
            </a:r>
          </a:p>
          <a:p>
            <a:pPr marL="742950" lvl="1" indent="-285750" algn="l">
              <a:buFont typeface="+mj-lt"/>
              <a:buAutoNum type="arabicPeriod"/>
            </a:pPr>
            <a:r>
              <a:rPr lang="en-US" b="0" i="0" dirty="0">
                <a:solidFill>
                  <a:srgbClr val="374151"/>
                </a:solidFill>
                <a:effectLst/>
                <a:latin typeface="Söhne"/>
              </a:rPr>
              <a:t>Discussing the environmental impact of different energy sources.</a:t>
            </a:r>
          </a:p>
          <a:p>
            <a:pPr marL="742950" lvl="1" indent="-285750" algn="l">
              <a:buFont typeface="+mj-lt"/>
              <a:buAutoNum type="arabicPeriod"/>
            </a:pPr>
            <a:r>
              <a:rPr lang="en-US" b="0" i="0" dirty="0">
                <a:solidFill>
                  <a:srgbClr val="374151"/>
                </a:solidFill>
                <a:effectLst/>
                <a:latin typeface="Söhne"/>
              </a:rPr>
              <a:t>Legal implications with energy companies.</a:t>
            </a:r>
          </a:p>
          <a:p>
            <a:pPr marL="742950" lvl="1" indent="-285750" algn="l">
              <a:buFont typeface="+mj-lt"/>
              <a:buAutoNum type="arabicPeriod"/>
            </a:pPr>
            <a:r>
              <a:rPr lang="en-US" b="0" i="0" dirty="0">
                <a:solidFill>
                  <a:srgbClr val="374151"/>
                </a:solidFill>
                <a:effectLst/>
                <a:latin typeface="Söhne"/>
              </a:rPr>
              <a:t>Highlight: Advocacy against harmful energy practices and fossil fuels.</a:t>
            </a:r>
          </a:p>
          <a:p>
            <a:pPr algn="l">
              <a:buFont typeface="+mj-lt"/>
              <a:buAutoNum type="arabicPeriod"/>
            </a:pPr>
            <a:r>
              <a:rPr lang="en-US" b="1" i="0" dirty="0">
                <a:solidFill>
                  <a:srgbClr val="374151"/>
                </a:solidFill>
                <a:effectLst/>
                <a:latin typeface="Söhne"/>
              </a:rPr>
              <a:t>Technical &amp; Policy Aspects</a:t>
            </a:r>
            <a:r>
              <a:rPr lang="en-US" b="0" i="0" dirty="0">
                <a:solidFill>
                  <a:srgbClr val="374151"/>
                </a:solidFill>
                <a:effectLst/>
                <a:latin typeface="Söhne"/>
              </a:rPr>
              <a:t>:</a:t>
            </a:r>
          </a:p>
          <a:p>
            <a:pPr marL="742950" lvl="1" indent="-285750" algn="l">
              <a:buFont typeface="+mj-lt"/>
              <a:buAutoNum type="arabicPeriod"/>
            </a:pPr>
            <a:r>
              <a:rPr lang="en-US" b="0" i="0" dirty="0">
                <a:solidFill>
                  <a:srgbClr val="374151"/>
                </a:solidFill>
                <a:effectLst/>
                <a:latin typeface="Söhne"/>
              </a:rPr>
              <a:t>Delving into carbon emissions and energy sources.</a:t>
            </a:r>
          </a:p>
          <a:p>
            <a:pPr marL="742950" lvl="1" indent="-285750" algn="l">
              <a:buFont typeface="+mj-lt"/>
              <a:buAutoNum type="arabicPeriod"/>
            </a:pPr>
            <a:r>
              <a:rPr lang="en-US" b="0" i="0" dirty="0">
                <a:solidFill>
                  <a:srgbClr val="374151"/>
                </a:solidFill>
                <a:effectLst/>
                <a:latin typeface="Söhne"/>
              </a:rPr>
              <a:t>Discussing potential strategies and policies.</a:t>
            </a:r>
          </a:p>
          <a:p>
            <a:pPr marL="742950" lvl="1" indent="-285750" algn="l">
              <a:buFont typeface="+mj-lt"/>
              <a:buAutoNum type="arabicPeriod"/>
            </a:pPr>
            <a:r>
              <a:rPr lang="en-US" b="0" i="0" dirty="0">
                <a:solidFill>
                  <a:srgbClr val="374151"/>
                </a:solidFill>
                <a:effectLst/>
                <a:latin typeface="Söhne"/>
              </a:rPr>
              <a:t>Highlight: Intersection of climate change with food and agriculture.</a:t>
            </a:r>
          </a:p>
        </p:txBody>
      </p:sp>
      <p:sp>
        <p:nvSpPr>
          <p:cNvPr id="4" name="Slide Number Placeholder 3"/>
          <p:cNvSpPr>
            <a:spLocks noGrp="1"/>
          </p:cNvSpPr>
          <p:nvPr>
            <p:ph type="sldNum" sz="quarter" idx="5"/>
          </p:nvPr>
        </p:nvSpPr>
        <p:spPr/>
        <p:txBody>
          <a:bodyPr/>
          <a:lstStyle/>
          <a:p>
            <a:fld id="{172452FD-CA01-D940-967B-CFFEAB028F1F}" type="slidenum">
              <a:rPr lang="en-US" smtClean="0"/>
              <a:t>6</a:t>
            </a:fld>
            <a:endParaRPr lang="en-US"/>
          </a:p>
        </p:txBody>
      </p:sp>
    </p:spTree>
    <p:extLst>
      <p:ext uri="{BB962C8B-B14F-4D97-AF65-F5344CB8AC3E}">
        <p14:creationId xmlns:p14="http://schemas.microsoft.com/office/powerpoint/2010/main" val="683418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Takeaways:</a:t>
            </a:r>
          </a:p>
          <a:p>
            <a:pPr algn="l"/>
            <a:r>
              <a:rPr lang="en-US" b="0" i="0" dirty="0">
                <a:solidFill>
                  <a:srgbClr val="374151"/>
                </a:solidFill>
                <a:effectLst/>
                <a:latin typeface="Söhne"/>
              </a:rPr>
              <a:t>- The climate change conversation on Twitter heavily references statements from various individuals, suggesting the influence of experts, politicians, and celebrities. </a:t>
            </a:r>
          </a:p>
          <a:p>
            <a:pPr algn="l"/>
            <a:r>
              <a:rPr lang="en-US" b="0" i="0" dirty="0">
                <a:solidFill>
                  <a:srgbClr val="374151"/>
                </a:solidFill>
                <a:effectLst/>
                <a:latin typeface="Söhne"/>
              </a:rPr>
              <a:t>- Words like "people" and "world" showcase the global perspective of the discourse, emphasizing its collective nature. </a:t>
            </a:r>
          </a:p>
          <a:p>
            <a:pPr algn="l"/>
            <a:r>
              <a:rPr lang="en-US" b="0" i="0" dirty="0">
                <a:solidFill>
                  <a:srgbClr val="374151"/>
                </a:solidFill>
                <a:effectLst/>
                <a:latin typeface="Söhne"/>
              </a:rPr>
              <a:t>- There's a clear sense of urgency, highlighted by terms like "action" and "crisis". </a:t>
            </a:r>
          </a:p>
          <a:p>
            <a:pPr algn="l"/>
            <a:r>
              <a:rPr lang="en-US" b="0" i="0" dirty="0">
                <a:solidFill>
                  <a:srgbClr val="374151"/>
                </a:solidFill>
                <a:effectLst/>
                <a:latin typeface="Söhne"/>
              </a:rPr>
              <a:t>- Discussions seem to be multifaceted, covering the impact of climate change, the role of energy sources, and broader global implications. </a:t>
            </a:r>
          </a:p>
          <a:p>
            <a:pPr algn="l"/>
            <a:r>
              <a:rPr lang="en-US" b="0" i="0" dirty="0">
                <a:solidFill>
                  <a:srgbClr val="374151"/>
                </a:solidFill>
                <a:effectLst/>
                <a:latin typeface="Söhne"/>
              </a:rPr>
              <a:t>- Two key topics emerged: one focusing on the environmental effects of energy sources, including legal implications and advocacy, and another exploring the technical and policy aspects, particularly the nexus of climate change, food, and agriculture.</a:t>
            </a:r>
          </a:p>
          <a:p>
            <a:pPr algn="l"/>
            <a:endParaRPr lang="en-US" b="1" i="0" dirty="0">
              <a:solidFill>
                <a:srgbClr val="374151"/>
              </a:solidFill>
              <a:effectLst/>
              <a:latin typeface="Söhne"/>
            </a:endParaRPr>
          </a:p>
          <a:p>
            <a:pPr algn="l"/>
            <a:r>
              <a:rPr lang="en-US" b="1" i="0" dirty="0">
                <a:solidFill>
                  <a:srgbClr val="374151"/>
                </a:solidFill>
                <a:effectLst/>
                <a:latin typeface="Söhne"/>
              </a:rPr>
              <a:t>Pitch</a:t>
            </a:r>
            <a:r>
              <a:rPr lang="en-US" b="0" i="0" dirty="0">
                <a:solidFill>
                  <a:srgbClr val="374151"/>
                </a:solidFill>
                <a:effectLst/>
                <a:latin typeface="Söhne"/>
              </a:rPr>
              <a:t>: </a:t>
            </a:r>
          </a:p>
          <a:p>
            <a:pPr algn="l"/>
            <a:r>
              <a:rPr lang="en-US" b="0" i="0" dirty="0">
                <a:solidFill>
                  <a:srgbClr val="374151"/>
                </a:solidFill>
                <a:effectLst/>
                <a:latin typeface="Söhne"/>
              </a:rPr>
              <a:t>- Twitter's climate discourse reveals an urgent, global conversation influenced by a mix of experts, politicians, and public figures. </a:t>
            </a:r>
          </a:p>
          <a:p>
            <a:pPr algn="l"/>
            <a:r>
              <a:rPr lang="en-US" b="0" i="0" dirty="0">
                <a:solidFill>
                  <a:srgbClr val="374151"/>
                </a:solidFill>
                <a:effectLst/>
                <a:latin typeface="Söhne"/>
              </a:rPr>
              <a:t>- It's not just about recognizing the problem, but actively discussing solutions, impacts, and policies. </a:t>
            </a:r>
          </a:p>
          <a:p>
            <a:pPr algn="l"/>
            <a:r>
              <a:rPr lang="en-US" b="0" i="0" dirty="0">
                <a:solidFill>
                  <a:srgbClr val="374151"/>
                </a:solidFill>
                <a:effectLst/>
                <a:latin typeface="Söhne"/>
              </a:rPr>
              <a:t>- From the legal challenges posed by energy companies to the intersection of climate with food security, the depth and breadth of the conversation are undeniable.</a:t>
            </a:r>
          </a:p>
          <a:p>
            <a:pPr algn="l"/>
            <a:r>
              <a:rPr lang="en-US" b="0" i="0" dirty="0">
                <a:solidFill>
                  <a:srgbClr val="374151"/>
                </a:solidFill>
                <a:effectLst/>
                <a:latin typeface="Söhne"/>
              </a:rPr>
              <a:t>-  Our initial insights point to a rich tapestry of discussion, but there's so much more to uncover. </a:t>
            </a:r>
          </a:p>
          <a:p>
            <a:pPr algn="l"/>
            <a:r>
              <a:rPr lang="en-US" b="0" i="0" dirty="0">
                <a:solidFill>
                  <a:srgbClr val="374151"/>
                </a:solidFill>
                <a:effectLst/>
                <a:latin typeface="Söhne"/>
              </a:rPr>
              <a:t>- Diving deeper will allow us to grasp these narratives fully and potentially steer the conversation towards tangible, hopeful solutions. Let's harness this opportunity to influence and inspire a brighter future.</a:t>
            </a:r>
          </a:p>
        </p:txBody>
      </p:sp>
      <p:sp>
        <p:nvSpPr>
          <p:cNvPr id="4" name="Slide Number Placeholder 3"/>
          <p:cNvSpPr>
            <a:spLocks noGrp="1"/>
          </p:cNvSpPr>
          <p:nvPr>
            <p:ph type="sldNum" sz="quarter" idx="5"/>
          </p:nvPr>
        </p:nvSpPr>
        <p:spPr/>
        <p:txBody>
          <a:bodyPr/>
          <a:lstStyle/>
          <a:p>
            <a:fld id="{172452FD-CA01-D940-967B-CFFEAB028F1F}" type="slidenum">
              <a:rPr lang="en-US" smtClean="0"/>
              <a:t>7</a:t>
            </a:fld>
            <a:endParaRPr lang="en-US"/>
          </a:p>
        </p:txBody>
      </p:sp>
    </p:spTree>
    <p:extLst>
      <p:ext uri="{BB962C8B-B14F-4D97-AF65-F5344CB8AC3E}">
        <p14:creationId xmlns:p14="http://schemas.microsoft.com/office/powerpoint/2010/main" val="2785917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E41BA-FE96-A37B-D757-1EA16DA120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87F551-694E-7628-AA82-45C6E7A0A0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6761DA-608C-422D-A09C-F941BF9D7288}"/>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5" name="Footer Placeholder 4">
            <a:extLst>
              <a:ext uri="{FF2B5EF4-FFF2-40B4-BE49-F238E27FC236}">
                <a16:creationId xmlns:a16="http://schemas.microsoft.com/office/drawing/2014/main" id="{D761A852-824A-7170-E7C4-2BC18D575E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EBD9E0-BDA7-279A-D41C-65B311ECD550}"/>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2496033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B3B64-837F-9577-BFE3-86050AF965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F7FD65-2501-7F22-B1E4-B7DB722C0B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9944CF-7C74-5584-2D18-23E133647AF8}"/>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5" name="Footer Placeholder 4">
            <a:extLst>
              <a:ext uri="{FF2B5EF4-FFF2-40B4-BE49-F238E27FC236}">
                <a16:creationId xmlns:a16="http://schemas.microsoft.com/office/drawing/2014/main" id="{DEADB9A6-439B-5291-F887-44C2C5AC45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88F925-B71D-ACE4-AC26-D2E8A7AC307E}"/>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48868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8B114D-6E52-B77C-8386-BDA9AC1C7A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B035CA-8518-C7F0-531E-6DD77F9A97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662E2-4E6C-A6E7-6813-5174441F7570}"/>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5" name="Footer Placeholder 4">
            <a:extLst>
              <a:ext uri="{FF2B5EF4-FFF2-40B4-BE49-F238E27FC236}">
                <a16:creationId xmlns:a16="http://schemas.microsoft.com/office/drawing/2014/main" id="{08F1E5D1-8258-7015-D8E4-F5723F2B30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74D58-FA07-72D8-1F4C-F828974EBF39}"/>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630318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473B7-EF82-7708-E9B9-D46CD3BAA1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18ECB1-471F-D1C4-FC13-9A6C2CCE2E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CCC9C8-DBA5-134F-6909-BBE554FB2822}"/>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5" name="Footer Placeholder 4">
            <a:extLst>
              <a:ext uri="{FF2B5EF4-FFF2-40B4-BE49-F238E27FC236}">
                <a16:creationId xmlns:a16="http://schemas.microsoft.com/office/drawing/2014/main" id="{B843ECEA-D1AD-9E26-B2D0-D7E60CDAF8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AC32E-605D-F273-91E5-18C3F83EDAED}"/>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1757997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90DB7-664F-1CC7-BDE6-E02444B96D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248CD6-A6F5-EDCF-7B9D-79A7FC0E43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F4745C-8DD6-899E-C867-3380195564AD}"/>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5" name="Footer Placeholder 4">
            <a:extLst>
              <a:ext uri="{FF2B5EF4-FFF2-40B4-BE49-F238E27FC236}">
                <a16:creationId xmlns:a16="http://schemas.microsoft.com/office/drawing/2014/main" id="{606BD63B-3B16-8EB7-4685-FA8D890B9C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FC0646-8DF0-98C4-0E49-93C7B500F773}"/>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2521587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B1BB3-42F3-BF23-6E4B-A0F699E772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3D91F8-BB38-3420-4D3A-E1F210A43B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B2B9E7-9A70-8BC6-1773-E2353EE581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5D71D0-BA60-7C67-295A-D9BA2672CEFA}"/>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6" name="Footer Placeholder 5">
            <a:extLst>
              <a:ext uri="{FF2B5EF4-FFF2-40B4-BE49-F238E27FC236}">
                <a16:creationId xmlns:a16="http://schemas.microsoft.com/office/drawing/2014/main" id="{F083616A-7D51-92A2-C96D-5CB897145C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BD4DE-B935-1D4C-1323-DA77E6F24B9A}"/>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539817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A2D2-9C54-1287-E7F5-DA2C4C6DC1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B31626-F80B-8D94-E02E-000ACE5FE4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5E55EA-5F9F-8184-0781-AB5203101E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33218D-7E4E-437C-3DE5-8642920691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3C34C5-8818-2742-6B3A-8C9B8562B9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B6AD30-3A2B-1F73-AB04-5A29BCDF0C2D}"/>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8" name="Footer Placeholder 7">
            <a:extLst>
              <a:ext uri="{FF2B5EF4-FFF2-40B4-BE49-F238E27FC236}">
                <a16:creationId xmlns:a16="http://schemas.microsoft.com/office/drawing/2014/main" id="{5CCD5200-F7EF-1284-C480-3050B21299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6631B9-EB6A-F231-2F58-BBDF604F08CF}"/>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1730162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90CC5-FCF9-BDCF-6079-B2425821F1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D966C0-AF94-4920-73F5-11A4585219A6}"/>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4" name="Footer Placeholder 3">
            <a:extLst>
              <a:ext uri="{FF2B5EF4-FFF2-40B4-BE49-F238E27FC236}">
                <a16:creationId xmlns:a16="http://schemas.microsoft.com/office/drawing/2014/main" id="{CA4BDFC7-F352-2818-86CB-9FDC4430A6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B65935-DE87-330C-A027-4675CB3921B7}"/>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530326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D52667-8D0E-5943-38B0-978FA76F0345}"/>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3" name="Footer Placeholder 2">
            <a:extLst>
              <a:ext uri="{FF2B5EF4-FFF2-40B4-BE49-F238E27FC236}">
                <a16:creationId xmlns:a16="http://schemas.microsoft.com/office/drawing/2014/main" id="{73E3D4D6-67E1-BF24-DEA5-73A149CEEA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995735-1B0F-06A9-71A3-6286EBD4D852}"/>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937737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2F7D8-5C3A-46B2-0EF7-20B5C72BAE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A93940-7344-5F65-8B0C-1D3CAC07D9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61824B-5AE2-6274-8ED2-D1A18F71A4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C87DF-CFEE-45D6-870B-39DEB8DE1DB6}"/>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6" name="Footer Placeholder 5">
            <a:extLst>
              <a:ext uri="{FF2B5EF4-FFF2-40B4-BE49-F238E27FC236}">
                <a16:creationId xmlns:a16="http://schemas.microsoft.com/office/drawing/2014/main" id="{C03DF2C9-18CC-AE77-B092-67EE952F63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025BF6-031B-63BB-7273-584BE5E64D6E}"/>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2445901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8A08-5308-BBBE-AEAB-8BDA05EB2E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CEA90D-D011-066A-E68D-4681058485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BEE7BA-6B6B-94BD-9982-4730246C73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B61FB2-C5C2-741F-6EB5-37A61C8BF7B7}"/>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6" name="Footer Placeholder 5">
            <a:extLst>
              <a:ext uri="{FF2B5EF4-FFF2-40B4-BE49-F238E27FC236}">
                <a16:creationId xmlns:a16="http://schemas.microsoft.com/office/drawing/2014/main" id="{24B7F3BD-5634-D7A1-7F01-A34D81F4A6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76A411-0639-3B2C-EF94-E6F71C1DEE27}"/>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3074474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78FAAB-7945-F56D-B9D1-ADF230DE71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CE33A4-BD2D-5421-44FE-9B4FF519ED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9A4299-7D9A-263D-9F57-29EF7A99D4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FA5C24-76F6-7440-92D9-27053EC36090}" type="datetimeFigureOut">
              <a:rPr lang="en-US" smtClean="0"/>
              <a:t>10/30/23</a:t>
            </a:fld>
            <a:endParaRPr lang="en-US"/>
          </a:p>
        </p:txBody>
      </p:sp>
      <p:sp>
        <p:nvSpPr>
          <p:cNvPr id="5" name="Footer Placeholder 4">
            <a:extLst>
              <a:ext uri="{FF2B5EF4-FFF2-40B4-BE49-F238E27FC236}">
                <a16:creationId xmlns:a16="http://schemas.microsoft.com/office/drawing/2014/main" id="{B134CF14-08C9-5E27-C036-3C5671B246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189534-AEFF-FE5E-7179-79A86A3FF8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16A4A4-125A-864D-A447-285ADFB1EE57}" type="slidenum">
              <a:rPr lang="en-US" smtClean="0"/>
              <a:t>‹#›</a:t>
            </a:fld>
            <a:endParaRPr lang="en-US"/>
          </a:p>
        </p:txBody>
      </p:sp>
    </p:spTree>
    <p:extLst>
      <p:ext uri="{BB962C8B-B14F-4D97-AF65-F5344CB8AC3E}">
        <p14:creationId xmlns:p14="http://schemas.microsoft.com/office/powerpoint/2010/main" val="2363787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D76F007-5DC2-4C3C-8280-98EC4ADA6B9E}"/>
              </a:ext>
            </a:extLst>
          </p:cNvPr>
          <p:cNvSpPr>
            <a:spLocks noGrp="1"/>
          </p:cNvSpPr>
          <p:nvPr>
            <p:ph type="ctrTitle"/>
          </p:nvPr>
        </p:nvSpPr>
        <p:spPr>
          <a:xfrm>
            <a:off x="890337" y="640080"/>
            <a:ext cx="4272506" cy="3566160"/>
          </a:xfrm>
        </p:spPr>
        <p:txBody>
          <a:bodyPr anchor="b">
            <a:normAutofit/>
          </a:bodyPr>
          <a:lstStyle/>
          <a:p>
            <a:pPr algn="l"/>
            <a:r>
              <a:rPr lang="en-US" sz="4800" b="1" dirty="0"/>
              <a:t>Climate Change Discourse on Twitter</a:t>
            </a:r>
          </a:p>
        </p:txBody>
      </p:sp>
      <p:sp>
        <p:nvSpPr>
          <p:cNvPr id="5" name="Subtitle 4">
            <a:extLst>
              <a:ext uri="{FF2B5EF4-FFF2-40B4-BE49-F238E27FC236}">
                <a16:creationId xmlns:a16="http://schemas.microsoft.com/office/drawing/2014/main" id="{F9A49693-3FCF-CC74-8D64-5E43DA1DC0AC}"/>
              </a:ext>
            </a:extLst>
          </p:cNvPr>
          <p:cNvSpPr>
            <a:spLocks noGrp="1"/>
          </p:cNvSpPr>
          <p:nvPr>
            <p:ph type="subTitle" idx="1"/>
          </p:nvPr>
        </p:nvSpPr>
        <p:spPr>
          <a:xfrm>
            <a:off x="890339" y="4636008"/>
            <a:ext cx="3734014" cy="1572768"/>
          </a:xfrm>
        </p:spPr>
        <p:txBody>
          <a:bodyPr>
            <a:normAutofit/>
          </a:bodyPr>
          <a:lstStyle/>
          <a:p>
            <a:pPr algn="l"/>
            <a:r>
              <a:rPr lang="en-US" dirty="0"/>
              <a:t>Isabel Arvelo</a:t>
            </a:r>
          </a:p>
        </p:txBody>
      </p:sp>
      <p:sp>
        <p:nvSpPr>
          <p:cNvPr id="18"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Climate change on Twitter">
            <a:extLst>
              <a:ext uri="{FF2B5EF4-FFF2-40B4-BE49-F238E27FC236}">
                <a16:creationId xmlns:a16="http://schemas.microsoft.com/office/drawing/2014/main" id="{FA9B337D-5916-765E-D9F3-D794DC3287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171" r="15108"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61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7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0CB7AF-2502-705C-9779-9BD8FAE79DB0}"/>
              </a:ext>
            </a:extLst>
          </p:cNvPr>
          <p:cNvSpPr>
            <a:spLocks noGrp="1"/>
          </p:cNvSpPr>
          <p:nvPr>
            <p:ph type="title"/>
          </p:nvPr>
        </p:nvSpPr>
        <p:spPr>
          <a:xfrm>
            <a:off x="640080" y="325369"/>
            <a:ext cx="4368602" cy="1956841"/>
          </a:xfrm>
        </p:spPr>
        <p:txBody>
          <a:bodyPr anchor="b">
            <a:normAutofit/>
          </a:bodyPr>
          <a:lstStyle/>
          <a:p>
            <a:r>
              <a:rPr lang="en-US" sz="5400" dirty="0"/>
              <a:t>Motivation </a:t>
            </a:r>
          </a:p>
        </p:txBody>
      </p:sp>
      <p:sp>
        <p:nvSpPr>
          <p:cNvPr id="2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B976C2B-F35F-BCBE-1B51-13C95CA8B9D5}"/>
              </a:ext>
            </a:extLst>
          </p:cNvPr>
          <p:cNvSpPr>
            <a:spLocks noGrp="1"/>
          </p:cNvSpPr>
          <p:nvPr>
            <p:ph idx="1"/>
          </p:nvPr>
        </p:nvSpPr>
        <p:spPr>
          <a:xfrm>
            <a:off x="640080" y="2872899"/>
            <a:ext cx="4243589" cy="3659732"/>
          </a:xfrm>
        </p:spPr>
        <p:txBody>
          <a:bodyPr>
            <a:normAutofit/>
          </a:bodyPr>
          <a:lstStyle/>
          <a:p>
            <a:r>
              <a:rPr lang="en-US" sz="2000" b="0" i="0" u="none" strike="noStrike" dirty="0">
                <a:effectLst/>
                <a:latin typeface="-apple-system"/>
              </a:rPr>
              <a:t>What are the main topics, themes, and narratives that dominate climate change discussions on Twitter? What does the discourse tend to focus on?</a:t>
            </a:r>
          </a:p>
          <a:p>
            <a:endParaRPr lang="en-US" sz="2000" b="0" i="0" u="none" strike="noStrike" dirty="0">
              <a:effectLst/>
              <a:latin typeface="-apple-system"/>
            </a:endParaRPr>
          </a:p>
          <a:p>
            <a:r>
              <a:rPr lang="en-US" sz="2000" b="0" i="0" u="none" strike="noStrike" dirty="0">
                <a:effectLst/>
                <a:latin typeface="-apple-system"/>
              </a:rPr>
              <a:t>What individuals, organizations, locations, and other entities are most influential in shaping the climate change narrative on Twitter?</a:t>
            </a:r>
          </a:p>
          <a:p>
            <a:endParaRPr lang="en-US" sz="2000" b="0" i="0" u="none" strike="noStrike" dirty="0">
              <a:effectLst/>
              <a:latin typeface="-apple-system"/>
            </a:endParaRPr>
          </a:p>
          <a:p>
            <a:endParaRPr lang="en-US" sz="2000" dirty="0"/>
          </a:p>
        </p:txBody>
      </p:sp>
      <p:pic>
        <p:nvPicPr>
          <p:cNvPr id="4" name="Picture 2" descr="What Is Climate Change? | United Nations">
            <a:extLst>
              <a:ext uri="{FF2B5EF4-FFF2-40B4-BE49-F238E27FC236}">
                <a16:creationId xmlns:a16="http://schemas.microsoft.com/office/drawing/2014/main" id="{1C96AF78-504C-A259-A042-26EF8848CA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93" r="22587"/>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148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0884C9-B71C-B0AC-3D58-F8BA40B2A942}"/>
              </a:ext>
            </a:extLst>
          </p:cNvPr>
          <p:cNvSpPr>
            <a:spLocks noGrp="1"/>
          </p:cNvSpPr>
          <p:nvPr>
            <p:ph type="title"/>
          </p:nvPr>
        </p:nvSpPr>
        <p:spPr>
          <a:xfrm>
            <a:off x="630936" y="640080"/>
            <a:ext cx="4818888" cy="1481328"/>
          </a:xfrm>
        </p:spPr>
        <p:txBody>
          <a:bodyPr anchor="b">
            <a:normAutofit/>
          </a:bodyPr>
          <a:lstStyle/>
          <a:p>
            <a:r>
              <a:rPr lang="en-US" sz="3400" dirty="0"/>
              <a:t>Dataset Overview: Climate Change Tweets on Twitter</a:t>
            </a:r>
          </a:p>
        </p:txBody>
      </p:sp>
      <p:sp>
        <p:nvSpPr>
          <p:cNvPr id="28"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A95DEBB-0B5A-3D34-0960-D8B5529CA6CA}"/>
              </a:ext>
            </a:extLst>
          </p:cNvPr>
          <p:cNvSpPr>
            <a:spLocks noGrp="1"/>
          </p:cNvSpPr>
          <p:nvPr>
            <p:ph idx="1"/>
          </p:nvPr>
        </p:nvSpPr>
        <p:spPr>
          <a:xfrm>
            <a:off x="630936" y="2660904"/>
            <a:ext cx="4818888" cy="3547872"/>
          </a:xfrm>
        </p:spPr>
        <p:txBody>
          <a:bodyPr anchor="t">
            <a:normAutofit/>
          </a:bodyPr>
          <a:lstStyle/>
          <a:p>
            <a:pPr fontAlgn="ctr"/>
            <a:r>
              <a:rPr lang="en-US" sz="1500" b="1" i="0" dirty="0">
                <a:effectLst/>
              </a:rPr>
              <a:t>Source</a:t>
            </a:r>
            <a:r>
              <a:rPr lang="en-US" sz="1500" b="0" i="0" dirty="0">
                <a:effectLst/>
              </a:rPr>
              <a:t>: Tweets scraped by Kaggle user Diego </a:t>
            </a:r>
            <a:r>
              <a:rPr lang="en-US" sz="1500" b="0" i="0" dirty="0" err="1">
                <a:effectLst/>
              </a:rPr>
              <a:t>Farchione</a:t>
            </a:r>
            <a:endParaRPr lang="en-US" sz="1500" b="0" i="0" dirty="0">
              <a:effectLst/>
            </a:endParaRPr>
          </a:p>
          <a:p>
            <a:pPr>
              <a:buFont typeface="Arial" panose="020B0604020202020204" pitchFamily="34" charset="0"/>
              <a:buChar char="•"/>
            </a:pPr>
            <a:r>
              <a:rPr lang="en-US" sz="1500" b="1" i="0" dirty="0">
                <a:effectLst/>
              </a:rPr>
              <a:t>Duration</a:t>
            </a:r>
            <a:r>
              <a:rPr lang="en-US" sz="1500" b="0" i="0" dirty="0">
                <a:effectLst/>
              </a:rPr>
              <a:t>: Captured from January 2022 to July 2022.</a:t>
            </a:r>
          </a:p>
          <a:p>
            <a:r>
              <a:rPr lang="en-US" sz="1500" b="1" i="0" dirty="0">
                <a:effectLst/>
              </a:rPr>
              <a:t>Content</a:t>
            </a:r>
            <a:r>
              <a:rPr lang="en-US" sz="1500" b="0" i="0" dirty="0">
                <a:effectLst/>
              </a:rPr>
              <a:t>: Highlights top tweets with the keyword 'Climate Change’ between January 2022 to July 2022.</a:t>
            </a:r>
          </a:p>
          <a:p>
            <a:r>
              <a:rPr lang="en-US" sz="1500" b="1" i="0" dirty="0">
                <a:effectLst/>
              </a:rPr>
              <a:t>Key Features (for each tweet)</a:t>
            </a:r>
            <a:r>
              <a:rPr lang="en-US" sz="1500" b="0" i="0" dirty="0">
                <a:effectLst/>
              </a:rPr>
              <a:t>:</a:t>
            </a:r>
          </a:p>
          <a:p>
            <a:pPr lvl="1"/>
            <a:r>
              <a:rPr lang="en-US" sz="1500" i="1" dirty="0">
                <a:effectLst/>
              </a:rPr>
              <a:t>User &amp; Tweet Details</a:t>
            </a:r>
            <a:r>
              <a:rPr lang="en-US" sz="1500" b="0" i="0" dirty="0">
                <a:effectLst/>
              </a:rPr>
              <a:t>: </a:t>
            </a:r>
          </a:p>
          <a:p>
            <a:pPr lvl="2"/>
            <a:r>
              <a:rPr lang="en-US" sz="1500" b="0" i="0" dirty="0">
                <a:effectLst/>
              </a:rPr>
              <a:t>User Screen Name, Username, Text, </a:t>
            </a:r>
            <a:r>
              <a:rPr lang="en-US" sz="1500" dirty="0"/>
              <a:t>Date</a:t>
            </a:r>
            <a:endParaRPr lang="en-US" sz="1500" b="0" i="0" dirty="0">
              <a:effectLst/>
            </a:endParaRPr>
          </a:p>
          <a:p>
            <a:pPr lvl="1"/>
            <a:r>
              <a:rPr lang="en-US" sz="1500" i="1" dirty="0">
                <a:effectLst/>
              </a:rPr>
              <a:t>Engagement</a:t>
            </a:r>
            <a:r>
              <a:rPr lang="en-US" sz="1500" i="1" dirty="0"/>
              <a:t> </a:t>
            </a:r>
            <a:r>
              <a:rPr lang="en-US" sz="1500" i="1" dirty="0">
                <a:effectLst/>
              </a:rPr>
              <a:t>Metrics </a:t>
            </a:r>
            <a:r>
              <a:rPr lang="en-US" sz="1500" b="0" i="0" dirty="0">
                <a:effectLst/>
              </a:rPr>
              <a:t>:</a:t>
            </a:r>
          </a:p>
          <a:p>
            <a:pPr lvl="2"/>
            <a:r>
              <a:rPr lang="en-US" sz="1500" b="0" i="0" dirty="0">
                <a:effectLst/>
              </a:rPr>
              <a:t>Comments, Likes, and Retweets</a:t>
            </a:r>
          </a:p>
          <a:p>
            <a:pPr lvl="1"/>
            <a:r>
              <a:rPr lang="en-US" sz="1500" i="1" dirty="0">
                <a:effectLst/>
              </a:rPr>
              <a:t>Additional Context</a:t>
            </a:r>
            <a:r>
              <a:rPr lang="en-US" sz="1500" dirty="0"/>
              <a:t>:</a:t>
            </a:r>
          </a:p>
          <a:p>
            <a:pPr lvl="2"/>
            <a:r>
              <a:rPr lang="en-US" sz="1500" b="0" i="0" dirty="0">
                <a:effectLst/>
              </a:rPr>
              <a:t>Emojis, Image Link</a:t>
            </a:r>
            <a:endParaRPr lang="en-US" sz="1500" dirty="0"/>
          </a:p>
          <a:p>
            <a:endParaRPr lang="en-US" sz="1500" dirty="0"/>
          </a:p>
        </p:txBody>
      </p:sp>
      <p:grpSp>
        <p:nvGrpSpPr>
          <p:cNvPr id="14" name="Group 13">
            <a:extLst>
              <a:ext uri="{FF2B5EF4-FFF2-40B4-BE49-F238E27FC236}">
                <a16:creationId xmlns:a16="http://schemas.microsoft.com/office/drawing/2014/main" id="{5D6C6CE0-63B2-0181-EAF5-BEADD784949B}"/>
              </a:ext>
            </a:extLst>
          </p:cNvPr>
          <p:cNvGrpSpPr/>
          <p:nvPr/>
        </p:nvGrpSpPr>
        <p:grpSpPr>
          <a:xfrm>
            <a:off x="6099048" y="853162"/>
            <a:ext cx="5458968" cy="5151675"/>
            <a:chOff x="6732988" y="1686007"/>
            <a:chExt cx="4620812" cy="4360700"/>
          </a:xfrm>
        </p:grpSpPr>
        <p:pic>
          <p:nvPicPr>
            <p:cNvPr id="7" name="Picture 6" descr="A screenshot of a social media post&#10;&#10;Description automatically generated">
              <a:extLst>
                <a:ext uri="{FF2B5EF4-FFF2-40B4-BE49-F238E27FC236}">
                  <a16:creationId xmlns:a16="http://schemas.microsoft.com/office/drawing/2014/main" id="{A283758B-5511-56ED-89A6-1173C6F9F95D}"/>
                </a:ext>
              </a:extLst>
            </p:cNvPr>
            <p:cNvPicPr>
              <a:picLocks noChangeAspect="1"/>
            </p:cNvPicPr>
            <p:nvPr/>
          </p:nvPicPr>
          <p:blipFill>
            <a:blip r:embed="rId3"/>
            <a:stretch>
              <a:fillRect/>
            </a:stretch>
          </p:blipFill>
          <p:spPr>
            <a:xfrm>
              <a:off x="6732988" y="1686007"/>
              <a:ext cx="4620812" cy="4360700"/>
            </a:xfrm>
            <a:prstGeom prst="rect">
              <a:avLst/>
            </a:prstGeom>
            <a:ln>
              <a:noFill/>
            </a:ln>
          </p:spPr>
        </p:pic>
        <p:sp>
          <p:nvSpPr>
            <p:cNvPr id="8" name="Rectangle 7">
              <a:extLst>
                <a:ext uri="{FF2B5EF4-FFF2-40B4-BE49-F238E27FC236}">
                  <a16:creationId xmlns:a16="http://schemas.microsoft.com/office/drawing/2014/main" id="{F25C1E77-25F0-FAD0-E50B-3BFA85534C58}"/>
                </a:ext>
              </a:extLst>
            </p:cNvPr>
            <p:cNvSpPr/>
            <p:nvPr/>
          </p:nvSpPr>
          <p:spPr>
            <a:xfrm>
              <a:off x="7245626" y="1878496"/>
              <a:ext cx="993913" cy="15902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9" name="Rectangle 8">
              <a:extLst>
                <a:ext uri="{FF2B5EF4-FFF2-40B4-BE49-F238E27FC236}">
                  <a16:creationId xmlns:a16="http://schemas.microsoft.com/office/drawing/2014/main" id="{704CDE99-C82A-E839-8C01-0313B661BE93}"/>
                </a:ext>
              </a:extLst>
            </p:cNvPr>
            <p:cNvSpPr/>
            <p:nvPr/>
          </p:nvSpPr>
          <p:spPr>
            <a:xfrm>
              <a:off x="7245626" y="1719470"/>
              <a:ext cx="1059802" cy="15902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E937A2A-BB8E-0AC7-AA79-E7C3D8DE43A9}"/>
                </a:ext>
              </a:extLst>
            </p:cNvPr>
            <p:cNvSpPr/>
            <p:nvPr/>
          </p:nvSpPr>
          <p:spPr>
            <a:xfrm>
              <a:off x="6971015" y="4968322"/>
              <a:ext cx="950360" cy="20367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FEACA9F-5EBA-058C-EB1A-DEBA8CFB488B}"/>
                </a:ext>
              </a:extLst>
            </p:cNvPr>
            <p:cNvSpPr/>
            <p:nvPr/>
          </p:nvSpPr>
          <p:spPr>
            <a:xfrm>
              <a:off x="6861313" y="5668616"/>
              <a:ext cx="2720009" cy="29486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ABB46D-BAEC-6132-D580-E2C3ADB44735}"/>
                </a:ext>
              </a:extLst>
            </p:cNvPr>
            <p:cNvSpPr/>
            <p:nvPr/>
          </p:nvSpPr>
          <p:spPr>
            <a:xfrm>
              <a:off x="6861312" y="5315155"/>
              <a:ext cx="1239861" cy="22973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2756269-0BEA-9E5C-5524-7BAF91A137EB}"/>
                </a:ext>
              </a:extLst>
            </p:cNvPr>
            <p:cNvSpPr/>
            <p:nvPr/>
          </p:nvSpPr>
          <p:spPr>
            <a:xfrm>
              <a:off x="6810092" y="2105247"/>
              <a:ext cx="4403713" cy="79035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06586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5A0650-18DF-0512-4D23-2B9C1F028312}"/>
              </a:ext>
            </a:extLst>
          </p:cNvPr>
          <p:cNvSpPr>
            <a:spLocks noGrp="1"/>
          </p:cNvSpPr>
          <p:nvPr>
            <p:ph type="title"/>
          </p:nvPr>
        </p:nvSpPr>
        <p:spPr>
          <a:xfrm>
            <a:off x="630936" y="639520"/>
            <a:ext cx="3429000" cy="1719072"/>
          </a:xfrm>
        </p:spPr>
        <p:txBody>
          <a:bodyPr anchor="b">
            <a:normAutofit/>
          </a:bodyPr>
          <a:lstStyle/>
          <a:p>
            <a:r>
              <a:rPr lang="en-US" sz="4200" dirty="0"/>
              <a:t>Analysis: Word Frequency</a:t>
            </a:r>
          </a:p>
        </p:txBody>
      </p:sp>
      <p:sp>
        <p:nvSpPr>
          <p:cNvPr id="2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F761A2-74ED-FC71-04B0-058311EA6BDD}"/>
              </a:ext>
            </a:extLst>
          </p:cNvPr>
          <p:cNvSpPr>
            <a:spLocks noGrp="1"/>
          </p:cNvSpPr>
          <p:nvPr>
            <p:ph idx="1"/>
          </p:nvPr>
        </p:nvSpPr>
        <p:spPr>
          <a:xfrm>
            <a:off x="464234" y="2807208"/>
            <a:ext cx="3595702" cy="3410712"/>
          </a:xfrm>
        </p:spPr>
        <p:txBody>
          <a:bodyPr anchor="t">
            <a:normAutofit/>
          </a:bodyPr>
          <a:lstStyle/>
          <a:p>
            <a:pPr>
              <a:lnSpc>
                <a:spcPct val="110000"/>
              </a:lnSpc>
              <a:buFont typeface="Arial" panose="020B0604020202020204" pitchFamily="34" charset="0"/>
              <a:buChar char="•"/>
            </a:pPr>
            <a:r>
              <a:rPr lang="en-US" sz="1600" b="1" i="0" dirty="0">
                <a:effectLst/>
              </a:rPr>
              <a:t>Referencing &amp; Responsibility</a:t>
            </a:r>
            <a:r>
              <a:rPr lang="en-US" sz="1600" b="0" i="0" dirty="0">
                <a:effectLst/>
              </a:rPr>
              <a:t>:</a:t>
            </a:r>
          </a:p>
          <a:p>
            <a:pPr lvl="1">
              <a:lnSpc>
                <a:spcPct val="110000"/>
              </a:lnSpc>
            </a:pPr>
            <a:r>
              <a:rPr lang="en-US" sz="1600" b="0" i="0" dirty="0">
                <a:effectLst/>
              </a:rPr>
              <a:t>"quote," "people," and "world" </a:t>
            </a:r>
          </a:p>
          <a:p>
            <a:pPr>
              <a:lnSpc>
                <a:spcPct val="110000"/>
              </a:lnSpc>
              <a:buFont typeface="Arial" panose="020B0604020202020204" pitchFamily="34" charset="0"/>
              <a:buChar char="•"/>
            </a:pPr>
            <a:r>
              <a:rPr lang="en-US" sz="1600" b="1" i="0" dirty="0">
                <a:effectLst/>
              </a:rPr>
              <a:t>Urgency &amp; Action</a:t>
            </a:r>
            <a:r>
              <a:rPr lang="en-US" sz="1600" b="0" i="0" dirty="0">
                <a:effectLst/>
              </a:rPr>
              <a:t>: </a:t>
            </a:r>
          </a:p>
          <a:p>
            <a:pPr lvl="1">
              <a:lnSpc>
                <a:spcPct val="110000"/>
              </a:lnSpc>
            </a:pPr>
            <a:r>
              <a:rPr lang="en-US" sz="1600" b="0" i="0" dirty="0">
                <a:effectLst/>
              </a:rPr>
              <a:t>"action," "need," and "crisis" </a:t>
            </a:r>
          </a:p>
          <a:p>
            <a:pPr>
              <a:lnSpc>
                <a:spcPct val="110000"/>
              </a:lnSpc>
              <a:buFont typeface="Arial" panose="020B0604020202020204" pitchFamily="34" charset="0"/>
              <a:buChar char="•"/>
            </a:pPr>
            <a:r>
              <a:rPr lang="en-US" sz="1600" b="1" i="0" dirty="0">
                <a:effectLst/>
              </a:rPr>
              <a:t>Topics &amp; Solutions</a:t>
            </a:r>
            <a:r>
              <a:rPr lang="en-US" sz="1600" b="0" i="0" dirty="0">
                <a:effectLst/>
              </a:rPr>
              <a:t>:</a:t>
            </a:r>
          </a:p>
          <a:p>
            <a:pPr lvl="1">
              <a:lnSpc>
                <a:spcPct val="110000"/>
              </a:lnSpc>
            </a:pPr>
            <a:r>
              <a:rPr lang="en-US" sz="1600" b="0" i="0" dirty="0">
                <a:effectLst/>
              </a:rPr>
              <a:t> "energy," "impact," and "global"</a:t>
            </a:r>
          </a:p>
        </p:txBody>
      </p:sp>
      <p:pic>
        <p:nvPicPr>
          <p:cNvPr id="8" name="Picture 7">
            <a:extLst>
              <a:ext uri="{FF2B5EF4-FFF2-40B4-BE49-F238E27FC236}">
                <a16:creationId xmlns:a16="http://schemas.microsoft.com/office/drawing/2014/main" id="{0938C271-552E-35BE-03D8-9915F2B761F8}"/>
              </a:ext>
            </a:extLst>
          </p:cNvPr>
          <p:cNvPicPr>
            <a:picLocks noChangeAspect="1"/>
          </p:cNvPicPr>
          <p:nvPr/>
        </p:nvPicPr>
        <p:blipFill>
          <a:blip r:embed="rId3"/>
          <a:stretch>
            <a:fillRect/>
          </a:stretch>
        </p:blipFill>
        <p:spPr>
          <a:xfrm>
            <a:off x="4237661" y="1533081"/>
            <a:ext cx="7788809" cy="4755783"/>
          </a:xfrm>
          <a:prstGeom prst="rect">
            <a:avLst/>
          </a:prstGeom>
        </p:spPr>
      </p:pic>
    </p:spTree>
    <p:extLst>
      <p:ext uri="{BB962C8B-B14F-4D97-AF65-F5344CB8AC3E}">
        <p14:creationId xmlns:p14="http://schemas.microsoft.com/office/powerpoint/2010/main" val="3300408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5A0650-18DF-0512-4D23-2B9C1F028312}"/>
              </a:ext>
            </a:extLst>
          </p:cNvPr>
          <p:cNvSpPr>
            <a:spLocks noGrp="1"/>
          </p:cNvSpPr>
          <p:nvPr>
            <p:ph type="title"/>
          </p:nvPr>
        </p:nvSpPr>
        <p:spPr>
          <a:xfrm>
            <a:off x="630936" y="639520"/>
            <a:ext cx="3911306" cy="1719072"/>
          </a:xfrm>
        </p:spPr>
        <p:txBody>
          <a:bodyPr anchor="b">
            <a:noAutofit/>
          </a:bodyPr>
          <a:lstStyle/>
          <a:p>
            <a:r>
              <a:rPr lang="en-US" sz="4000" dirty="0"/>
              <a:t>Analysis: Named Entity Recognition</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F761A2-74ED-FC71-04B0-058311EA6BDD}"/>
              </a:ext>
            </a:extLst>
          </p:cNvPr>
          <p:cNvSpPr>
            <a:spLocks noGrp="1"/>
          </p:cNvSpPr>
          <p:nvPr>
            <p:ph idx="1"/>
          </p:nvPr>
        </p:nvSpPr>
        <p:spPr>
          <a:xfrm>
            <a:off x="630935" y="2807208"/>
            <a:ext cx="5071828" cy="3705706"/>
          </a:xfrm>
        </p:spPr>
        <p:txBody>
          <a:bodyPr anchor="t">
            <a:noAutofit/>
          </a:bodyPr>
          <a:lstStyle/>
          <a:p>
            <a:pPr algn="l">
              <a:buFont typeface="Arial" panose="020B0604020202020204" pitchFamily="34" charset="0"/>
              <a:buChar char="•"/>
            </a:pPr>
            <a:r>
              <a:rPr lang="en-US" sz="1600" b="1" i="0" dirty="0">
                <a:effectLst/>
              </a:rPr>
              <a:t>Prominent Figures &amp; Politics</a:t>
            </a:r>
          </a:p>
          <a:p>
            <a:pPr lvl="1"/>
            <a:r>
              <a:rPr lang="en-US" sz="1600" dirty="0">
                <a:solidFill>
                  <a:srgbClr val="000000"/>
                </a:solidFill>
              </a:rPr>
              <a:t>C</a:t>
            </a:r>
            <a:r>
              <a:rPr lang="en-US" sz="1600" b="0" i="0" dirty="0">
                <a:solidFill>
                  <a:srgbClr val="000000"/>
                </a:solidFill>
                <a:effectLst/>
              </a:rPr>
              <a:t>limate change conversation is intertwined with political decisions and leadership</a:t>
            </a:r>
            <a:endParaRPr lang="en-US" sz="1600" dirty="0"/>
          </a:p>
          <a:p>
            <a:r>
              <a:rPr lang="en-US" sz="1600" b="1" i="0" dirty="0">
                <a:effectLst/>
              </a:rPr>
              <a:t>Global Institutions &amp; Media</a:t>
            </a:r>
          </a:p>
          <a:p>
            <a:pPr lvl="1"/>
            <a:r>
              <a:rPr lang="en-US" sz="1600" i="0" dirty="0">
                <a:effectLst/>
              </a:rPr>
              <a:t>Global policies,  legal discussion, media outlets</a:t>
            </a:r>
            <a:endParaRPr lang="en-US" sz="1600" dirty="0"/>
          </a:p>
          <a:p>
            <a:r>
              <a:rPr lang="en-US" sz="1600" b="1" i="0" dirty="0">
                <a:effectLst/>
              </a:rPr>
              <a:t>Global Spread</a:t>
            </a:r>
          </a:p>
          <a:p>
            <a:pPr lvl="1"/>
            <a:r>
              <a:rPr lang="en-US" sz="1600" dirty="0">
                <a:solidFill>
                  <a:srgbClr val="000000"/>
                </a:solidFill>
              </a:rPr>
              <a:t>S</a:t>
            </a:r>
            <a:r>
              <a:rPr lang="en-US" sz="1600" b="0" i="0" dirty="0">
                <a:solidFill>
                  <a:srgbClr val="000000"/>
                </a:solidFill>
                <a:effectLst/>
              </a:rPr>
              <a:t>hared responsibility and concern across continents</a:t>
            </a:r>
            <a:endParaRPr lang="en-US" sz="1600" i="0" dirty="0">
              <a:effectLst/>
            </a:endParaRPr>
          </a:p>
        </p:txBody>
      </p:sp>
      <p:pic>
        <p:nvPicPr>
          <p:cNvPr id="4" name="Content Placeholder 4" descr="A table of words with black text&#10;&#10;Description automatically generated">
            <a:extLst>
              <a:ext uri="{FF2B5EF4-FFF2-40B4-BE49-F238E27FC236}">
                <a16:creationId xmlns:a16="http://schemas.microsoft.com/office/drawing/2014/main" id="{8DCD88E4-B5C8-14D2-4CB2-2398FED6BE60}"/>
              </a:ext>
            </a:extLst>
          </p:cNvPr>
          <p:cNvPicPr>
            <a:picLocks noChangeAspect="1"/>
          </p:cNvPicPr>
          <p:nvPr/>
        </p:nvPicPr>
        <p:blipFill>
          <a:blip r:embed="rId3"/>
          <a:stretch>
            <a:fillRect/>
          </a:stretch>
        </p:blipFill>
        <p:spPr>
          <a:xfrm>
            <a:off x="6333699" y="1457275"/>
            <a:ext cx="5227365" cy="3943450"/>
          </a:xfrm>
          <a:prstGeom prst="rect">
            <a:avLst/>
          </a:prstGeom>
        </p:spPr>
      </p:pic>
      <p:sp>
        <p:nvSpPr>
          <p:cNvPr id="5" name="TextBox 4">
            <a:extLst>
              <a:ext uri="{FF2B5EF4-FFF2-40B4-BE49-F238E27FC236}">
                <a16:creationId xmlns:a16="http://schemas.microsoft.com/office/drawing/2014/main" id="{3B8F452C-F718-CB37-B200-50E85E2FFCFE}"/>
              </a:ext>
            </a:extLst>
          </p:cNvPr>
          <p:cNvSpPr txBox="1"/>
          <p:nvPr/>
        </p:nvSpPr>
        <p:spPr>
          <a:xfrm>
            <a:off x="6407192" y="1087943"/>
            <a:ext cx="4871304" cy="400110"/>
          </a:xfrm>
          <a:prstGeom prst="rect">
            <a:avLst/>
          </a:prstGeom>
          <a:noFill/>
        </p:spPr>
        <p:txBody>
          <a:bodyPr wrap="square" rtlCol="0">
            <a:spAutoFit/>
          </a:bodyPr>
          <a:lstStyle/>
          <a:p>
            <a:pPr algn="ctr"/>
            <a:r>
              <a:rPr lang="en-US" sz="2000" b="1" i="0" dirty="0">
                <a:effectLst/>
              </a:rPr>
              <a:t>Top Mentioned Entities in Tweets</a:t>
            </a:r>
            <a:endParaRPr lang="en-US" sz="2000" b="1" dirty="0"/>
          </a:p>
        </p:txBody>
      </p:sp>
      <p:sp>
        <p:nvSpPr>
          <p:cNvPr id="6" name="TextBox 5">
            <a:extLst>
              <a:ext uri="{FF2B5EF4-FFF2-40B4-BE49-F238E27FC236}">
                <a16:creationId xmlns:a16="http://schemas.microsoft.com/office/drawing/2014/main" id="{7210343B-3F6F-F7A0-0742-4A91BC994839}"/>
              </a:ext>
            </a:extLst>
          </p:cNvPr>
          <p:cNvSpPr txBox="1"/>
          <p:nvPr/>
        </p:nvSpPr>
        <p:spPr>
          <a:xfrm>
            <a:off x="6407192" y="5354301"/>
            <a:ext cx="4871304" cy="830997"/>
          </a:xfrm>
          <a:prstGeom prst="rect">
            <a:avLst/>
          </a:prstGeom>
          <a:noFill/>
        </p:spPr>
        <p:txBody>
          <a:bodyPr wrap="square" rtlCol="0">
            <a:spAutoFit/>
          </a:bodyPr>
          <a:lstStyle/>
          <a:p>
            <a:r>
              <a:rPr lang="en-US" sz="1600" b="1" i="0" dirty="0">
                <a:solidFill>
                  <a:srgbClr val="374151"/>
                </a:solidFill>
                <a:effectLst/>
                <a:latin typeface="Söhne"/>
              </a:rPr>
              <a:t>Table 1: </a:t>
            </a:r>
            <a:r>
              <a:rPr lang="en-US" sz="1600" b="0" i="0" dirty="0">
                <a:solidFill>
                  <a:srgbClr val="374151"/>
                </a:solidFill>
                <a:effectLst/>
                <a:latin typeface="Söhne"/>
              </a:rPr>
              <a:t>A summary of the most frequently mentioned people, organizations, and geopolitical entities in the analyzed tweets. </a:t>
            </a:r>
            <a:endParaRPr lang="en-US" sz="1600" dirty="0"/>
          </a:p>
        </p:txBody>
      </p:sp>
    </p:spTree>
    <p:extLst>
      <p:ext uri="{BB962C8B-B14F-4D97-AF65-F5344CB8AC3E}">
        <p14:creationId xmlns:p14="http://schemas.microsoft.com/office/powerpoint/2010/main" val="4113173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6B94A2-D800-533A-15A7-D12493F64446}"/>
              </a:ext>
            </a:extLst>
          </p:cNvPr>
          <p:cNvSpPr>
            <a:spLocks noGrp="1"/>
          </p:cNvSpPr>
          <p:nvPr>
            <p:ph type="title"/>
          </p:nvPr>
        </p:nvSpPr>
        <p:spPr>
          <a:xfrm>
            <a:off x="841248" y="256032"/>
            <a:ext cx="10506456" cy="1014984"/>
          </a:xfrm>
        </p:spPr>
        <p:txBody>
          <a:bodyPr anchor="b">
            <a:normAutofit/>
          </a:bodyPr>
          <a:lstStyle/>
          <a:p>
            <a:r>
              <a:rPr lang="en-US" dirty="0"/>
              <a:t>Analysis: Topic Modeling </a:t>
            </a:r>
          </a:p>
        </p:txBody>
      </p:sp>
      <p:sp>
        <p:nvSpPr>
          <p:cNvPr id="22" name="Rectangle 2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TextBox 12">
            <a:extLst>
              <a:ext uri="{FF2B5EF4-FFF2-40B4-BE49-F238E27FC236}">
                <a16:creationId xmlns:a16="http://schemas.microsoft.com/office/drawing/2014/main" id="{71B153EF-0FE5-53AB-D11A-8CC604D11DC9}"/>
              </a:ext>
            </a:extLst>
          </p:cNvPr>
          <p:cNvSpPr txBox="1"/>
          <p:nvPr/>
        </p:nvSpPr>
        <p:spPr>
          <a:xfrm>
            <a:off x="955031" y="5092848"/>
            <a:ext cx="4602949" cy="1205458"/>
          </a:xfrm>
          <a:prstGeom prst="rect">
            <a:avLst/>
          </a:prstGeom>
          <a:noFill/>
        </p:spPr>
        <p:txBody>
          <a:bodyPr wrap="square" rtlCol="0">
            <a:spAutoFit/>
          </a:bodyPr>
          <a:lstStyle/>
          <a:p>
            <a:pPr defTabSz="576804">
              <a:spcAft>
                <a:spcPts val="498"/>
              </a:spcAft>
            </a:pPr>
            <a:r>
              <a:rPr lang="en-US" sz="1600" b="1" kern="1200" dirty="0">
                <a:solidFill>
                  <a:schemeClr val="tx1"/>
                </a:solidFill>
                <a:latin typeface="+mn-lt"/>
                <a:ea typeface="+mn-ea"/>
                <a:cs typeface="+mn-cs"/>
              </a:rPr>
              <a:t>Topic 1: Climate Policy and Implications</a:t>
            </a:r>
          </a:p>
          <a:p>
            <a:pPr marL="285750" indent="-285750" defTabSz="576804">
              <a:spcAft>
                <a:spcPts val="498"/>
              </a:spcAft>
              <a:buFont typeface="Arial" panose="020B0604020202020204" pitchFamily="34" charset="0"/>
              <a:buChar char="•"/>
            </a:pPr>
            <a:r>
              <a:rPr lang="en-US" sz="1600" kern="1200" dirty="0">
                <a:solidFill>
                  <a:schemeClr val="tx1"/>
                </a:solidFill>
                <a:latin typeface="+mn-lt"/>
                <a:ea typeface="+mn-ea"/>
                <a:cs typeface="+mn-cs"/>
              </a:rPr>
              <a:t>discourse around climate crisis and the policies needed to address it</a:t>
            </a:r>
          </a:p>
          <a:p>
            <a:pPr marL="285750" indent="-285750" defTabSz="576804">
              <a:spcAft>
                <a:spcPts val="498"/>
              </a:spcAft>
              <a:buFont typeface="Arial" panose="020B0604020202020204" pitchFamily="34" charset="0"/>
              <a:buChar char="•"/>
            </a:pPr>
            <a:r>
              <a:rPr lang="en-US" sz="1600" kern="1200" dirty="0">
                <a:solidFill>
                  <a:schemeClr val="tx1"/>
                </a:solidFill>
                <a:latin typeface="+mn-lt"/>
                <a:ea typeface="+mn-ea"/>
                <a:cs typeface="+mn-cs"/>
              </a:rPr>
              <a:t>regional or global environmental policies.</a:t>
            </a:r>
            <a:endParaRPr lang="en-US" dirty="0"/>
          </a:p>
        </p:txBody>
      </p:sp>
      <p:sp>
        <p:nvSpPr>
          <p:cNvPr id="15" name="TextBox 14">
            <a:extLst>
              <a:ext uri="{FF2B5EF4-FFF2-40B4-BE49-F238E27FC236}">
                <a16:creationId xmlns:a16="http://schemas.microsoft.com/office/drawing/2014/main" id="{BBC5C81B-8BDB-EF95-73CA-C2C8CAAC8B4E}"/>
              </a:ext>
            </a:extLst>
          </p:cNvPr>
          <p:cNvSpPr txBox="1"/>
          <p:nvPr/>
        </p:nvSpPr>
        <p:spPr>
          <a:xfrm>
            <a:off x="6514538" y="5092848"/>
            <a:ext cx="4650100" cy="1451679"/>
          </a:xfrm>
          <a:prstGeom prst="rect">
            <a:avLst/>
          </a:prstGeom>
          <a:noFill/>
        </p:spPr>
        <p:txBody>
          <a:bodyPr wrap="square" rtlCol="0">
            <a:spAutoFit/>
          </a:bodyPr>
          <a:lstStyle/>
          <a:p>
            <a:pPr defTabSz="576804">
              <a:spcAft>
                <a:spcPts val="498"/>
              </a:spcAft>
            </a:pPr>
            <a:r>
              <a:rPr lang="en-US" sz="1600" b="1" kern="1200" dirty="0">
                <a:solidFill>
                  <a:schemeClr val="tx1"/>
                </a:solidFill>
                <a:latin typeface="+mn-lt"/>
                <a:ea typeface="+mn-ea"/>
                <a:cs typeface="+mn-cs"/>
              </a:rPr>
              <a:t>Topic 2: </a:t>
            </a:r>
            <a:r>
              <a:rPr lang="en-US" sz="1600" b="1" i="0" dirty="0">
                <a:effectLst/>
                <a:latin typeface="Söhne"/>
              </a:rPr>
              <a:t>Food Security Amid Disasters</a:t>
            </a:r>
            <a:endParaRPr lang="en-US" sz="1600" kern="1200" dirty="0">
              <a:solidFill>
                <a:srgbClr val="374151"/>
              </a:solidFill>
              <a:latin typeface="+mn-lt"/>
              <a:ea typeface="+mn-ea"/>
              <a:cs typeface="+mn-cs"/>
            </a:endParaRPr>
          </a:p>
          <a:p>
            <a:pPr marL="285750" indent="-285750" defTabSz="576804">
              <a:spcAft>
                <a:spcPts val="498"/>
              </a:spcAft>
              <a:buFont typeface="Arial" panose="020B0604020202020204" pitchFamily="34" charset="0"/>
              <a:buChar char="•"/>
            </a:pPr>
            <a:r>
              <a:rPr lang="en-US" sz="1600" kern="1200" dirty="0">
                <a:solidFill>
                  <a:srgbClr val="374151"/>
                </a:solidFill>
                <a:latin typeface="+mn-lt"/>
                <a:ea typeface="+mn-ea"/>
                <a:cs typeface="+mn-cs"/>
              </a:rPr>
              <a:t>food security in times of floods, wars, and other disasters</a:t>
            </a:r>
          </a:p>
          <a:p>
            <a:pPr marL="285750" indent="-285750" defTabSz="576804">
              <a:spcAft>
                <a:spcPts val="498"/>
              </a:spcAft>
              <a:buFont typeface="Arial" panose="020B0604020202020204" pitchFamily="34" charset="0"/>
              <a:buChar char="•"/>
            </a:pPr>
            <a:r>
              <a:rPr lang="en-US" sz="1600" kern="1200" dirty="0">
                <a:solidFill>
                  <a:srgbClr val="374151"/>
                </a:solidFill>
                <a:latin typeface="+mn-lt"/>
                <a:ea typeface="+mn-ea"/>
                <a:cs typeface="+mn-cs"/>
              </a:rPr>
              <a:t>challenges faced during summer or other critical times.</a:t>
            </a:r>
            <a:endParaRPr lang="en-US" dirty="0"/>
          </a:p>
        </p:txBody>
      </p:sp>
      <p:sp>
        <p:nvSpPr>
          <p:cNvPr id="5" name="TextBox 4">
            <a:extLst>
              <a:ext uri="{FF2B5EF4-FFF2-40B4-BE49-F238E27FC236}">
                <a16:creationId xmlns:a16="http://schemas.microsoft.com/office/drawing/2014/main" id="{18202AAC-0F69-8C6E-915F-A0920A010D1A}"/>
              </a:ext>
            </a:extLst>
          </p:cNvPr>
          <p:cNvSpPr txBox="1"/>
          <p:nvPr/>
        </p:nvSpPr>
        <p:spPr>
          <a:xfrm>
            <a:off x="955031" y="2273411"/>
            <a:ext cx="4602949" cy="400110"/>
          </a:xfrm>
          <a:prstGeom prst="rect">
            <a:avLst/>
          </a:prstGeom>
          <a:solidFill>
            <a:schemeClr val="bg1"/>
          </a:solidFill>
        </p:spPr>
        <p:txBody>
          <a:bodyPr wrap="square" rtlCol="0">
            <a:spAutoFit/>
          </a:bodyPr>
          <a:lstStyle/>
          <a:p>
            <a:pPr algn="ctr" defTabSz="576804">
              <a:spcAft>
                <a:spcPts val="498"/>
              </a:spcAft>
            </a:pPr>
            <a:r>
              <a:rPr lang="en-US" sz="2000" b="1" kern="1200" dirty="0">
                <a:solidFill>
                  <a:schemeClr val="tx1"/>
                </a:solidFill>
                <a:latin typeface="+mn-lt"/>
                <a:ea typeface="+mn-ea"/>
                <a:cs typeface="+mn-cs"/>
              </a:rPr>
              <a:t>Climate Policy and Implications</a:t>
            </a:r>
          </a:p>
        </p:txBody>
      </p:sp>
      <p:sp>
        <p:nvSpPr>
          <p:cNvPr id="7" name="TextBox 6">
            <a:extLst>
              <a:ext uri="{FF2B5EF4-FFF2-40B4-BE49-F238E27FC236}">
                <a16:creationId xmlns:a16="http://schemas.microsoft.com/office/drawing/2014/main" id="{9F62BD10-812F-5A25-7518-80B7D85F9014}"/>
              </a:ext>
            </a:extLst>
          </p:cNvPr>
          <p:cNvSpPr txBox="1"/>
          <p:nvPr/>
        </p:nvSpPr>
        <p:spPr>
          <a:xfrm>
            <a:off x="6561688" y="2228942"/>
            <a:ext cx="4602949" cy="400110"/>
          </a:xfrm>
          <a:prstGeom prst="rect">
            <a:avLst/>
          </a:prstGeom>
          <a:solidFill>
            <a:schemeClr val="bg1"/>
          </a:solidFill>
        </p:spPr>
        <p:txBody>
          <a:bodyPr wrap="square" rtlCol="0">
            <a:spAutoFit/>
          </a:bodyPr>
          <a:lstStyle/>
          <a:p>
            <a:pPr algn="ctr" defTabSz="576804">
              <a:spcAft>
                <a:spcPts val="498"/>
              </a:spcAft>
            </a:pPr>
            <a:r>
              <a:rPr lang="en-US" sz="2000" b="1" i="0" dirty="0">
                <a:effectLst/>
                <a:latin typeface="Söhne"/>
              </a:rPr>
              <a:t>Food Security Amid Disasters</a:t>
            </a:r>
            <a:endParaRPr lang="en-US" sz="2000" kern="1200" dirty="0">
              <a:solidFill>
                <a:srgbClr val="374151"/>
              </a:solidFill>
              <a:latin typeface="+mn-lt"/>
              <a:ea typeface="+mn-ea"/>
              <a:cs typeface="+mn-cs"/>
            </a:endParaRPr>
          </a:p>
        </p:txBody>
      </p:sp>
      <p:sp>
        <p:nvSpPr>
          <p:cNvPr id="10" name="TextBox 9">
            <a:extLst>
              <a:ext uri="{FF2B5EF4-FFF2-40B4-BE49-F238E27FC236}">
                <a16:creationId xmlns:a16="http://schemas.microsoft.com/office/drawing/2014/main" id="{CA435E2F-10E7-74DB-BC0F-89772C47BF0A}"/>
              </a:ext>
            </a:extLst>
          </p:cNvPr>
          <p:cNvSpPr txBox="1"/>
          <p:nvPr/>
        </p:nvSpPr>
        <p:spPr>
          <a:xfrm>
            <a:off x="841248" y="1738860"/>
            <a:ext cx="10451592" cy="338554"/>
          </a:xfrm>
          <a:prstGeom prst="rect">
            <a:avLst/>
          </a:prstGeom>
          <a:noFill/>
        </p:spPr>
        <p:txBody>
          <a:bodyPr wrap="square">
            <a:spAutoFit/>
          </a:bodyPr>
          <a:lstStyle/>
          <a:p>
            <a:pPr defTabSz="758952">
              <a:spcAft>
                <a:spcPts val="600"/>
              </a:spcAft>
            </a:pPr>
            <a:r>
              <a:rPr lang="en-US" sz="1600" i="1" kern="1200" dirty="0">
                <a:solidFill>
                  <a:srgbClr val="374151"/>
                </a:solidFill>
                <a:latin typeface="Söhne"/>
                <a:ea typeface="+mn-ea"/>
                <a:cs typeface="+mn-cs"/>
              </a:rPr>
              <a:t>Topic modeling is a technique that automatically identifies and groups main themes or topics within large volumes of text</a:t>
            </a:r>
            <a:endParaRPr lang="en-US" sz="1600" i="1" dirty="0"/>
          </a:p>
        </p:txBody>
      </p:sp>
      <p:pic>
        <p:nvPicPr>
          <p:cNvPr id="8" name="Picture 7">
            <a:extLst>
              <a:ext uri="{FF2B5EF4-FFF2-40B4-BE49-F238E27FC236}">
                <a16:creationId xmlns:a16="http://schemas.microsoft.com/office/drawing/2014/main" id="{7F24D6EE-5B6A-C3A5-DB55-9F46D74F20EE}"/>
              </a:ext>
            </a:extLst>
          </p:cNvPr>
          <p:cNvPicPr>
            <a:picLocks noChangeAspect="1"/>
          </p:cNvPicPr>
          <p:nvPr/>
        </p:nvPicPr>
        <p:blipFill rotWithShape="1">
          <a:blip r:embed="rId3"/>
          <a:srcRect t="6938"/>
          <a:stretch/>
        </p:blipFill>
        <p:spPr>
          <a:xfrm>
            <a:off x="956555" y="2621488"/>
            <a:ext cx="4602950" cy="2271225"/>
          </a:xfrm>
          <a:prstGeom prst="rect">
            <a:avLst/>
          </a:prstGeom>
        </p:spPr>
      </p:pic>
      <p:pic>
        <p:nvPicPr>
          <p:cNvPr id="9" name="Picture 8">
            <a:extLst>
              <a:ext uri="{FF2B5EF4-FFF2-40B4-BE49-F238E27FC236}">
                <a16:creationId xmlns:a16="http://schemas.microsoft.com/office/drawing/2014/main" id="{AA9777B1-E810-C989-CF98-1E251898EFD9}"/>
              </a:ext>
            </a:extLst>
          </p:cNvPr>
          <p:cNvPicPr>
            <a:picLocks noChangeAspect="1"/>
          </p:cNvPicPr>
          <p:nvPr/>
        </p:nvPicPr>
        <p:blipFill rotWithShape="1">
          <a:blip r:embed="rId4"/>
          <a:srcRect t="8147"/>
          <a:stretch/>
        </p:blipFill>
        <p:spPr>
          <a:xfrm>
            <a:off x="6516060" y="2595632"/>
            <a:ext cx="4719386" cy="2298425"/>
          </a:xfrm>
          <a:prstGeom prst="rect">
            <a:avLst/>
          </a:prstGeom>
        </p:spPr>
      </p:pic>
    </p:spTree>
    <p:extLst>
      <p:ext uri="{BB962C8B-B14F-4D97-AF65-F5344CB8AC3E}">
        <p14:creationId xmlns:p14="http://schemas.microsoft.com/office/powerpoint/2010/main" val="2767328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7" name="Rectangle 4106">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D638A4-4057-4CE8-9FBE-9DA5C98B7283}"/>
              </a:ext>
            </a:extLst>
          </p:cNvPr>
          <p:cNvSpPr>
            <a:spLocks noGrp="1"/>
          </p:cNvSpPr>
          <p:nvPr>
            <p:ph type="title"/>
          </p:nvPr>
        </p:nvSpPr>
        <p:spPr>
          <a:xfrm>
            <a:off x="841248" y="256032"/>
            <a:ext cx="10506456" cy="1014984"/>
          </a:xfrm>
        </p:spPr>
        <p:txBody>
          <a:bodyPr anchor="b">
            <a:normAutofit/>
          </a:bodyPr>
          <a:lstStyle/>
          <a:p>
            <a:r>
              <a:rPr lang="en-US" dirty="0"/>
              <a:t>Takeaways </a:t>
            </a:r>
          </a:p>
        </p:txBody>
      </p:sp>
      <p:sp>
        <p:nvSpPr>
          <p:cNvPr id="4109" name="Rectangle 4108">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11" name="Rectangle 411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TextBox 7">
            <a:extLst>
              <a:ext uri="{FF2B5EF4-FFF2-40B4-BE49-F238E27FC236}">
                <a16:creationId xmlns:a16="http://schemas.microsoft.com/office/drawing/2014/main" id="{CA39A540-E732-C511-DFCE-99FBBB262C7D}"/>
              </a:ext>
            </a:extLst>
          </p:cNvPr>
          <p:cNvSpPr txBox="1">
            <a:spLocks noChangeAspect="1"/>
          </p:cNvSpPr>
          <p:nvPr/>
        </p:nvSpPr>
        <p:spPr>
          <a:xfrm>
            <a:off x="908708" y="1815308"/>
            <a:ext cx="3158197" cy="1821396"/>
          </a:xfrm>
          <a:prstGeom prst="rect">
            <a:avLst/>
          </a:prstGeom>
          <a:noFill/>
        </p:spPr>
        <p:txBody>
          <a:bodyPr wrap="square" rtlCol="0">
            <a:spAutoFit/>
          </a:bodyPr>
          <a:lstStyle/>
          <a:p>
            <a:pPr algn="ctr" defTabSz="824423">
              <a:spcAft>
                <a:spcPts val="588"/>
              </a:spcAft>
            </a:pPr>
            <a:r>
              <a:rPr lang="en-US" sz="1764" b="1" kern="1200" dirty="0">
                <a:solidFill>
                  <a:schemeClr val="tx1"/>
                </a:solidFill>
                <a:latin typeface="+mn-lt"/>
                <a:ea typeface="+mn-ea"/>
                <a:cs typeface="+mn-cs"/>
              </a:rPr>
              <a:t>Word Frequency Analysis </a:t>
            </a:r>
          </a:p>
          <a:p>
            <a:pPr defTabSz="824423">
              <a:spcAft>
                <a:spcPts val="588"/>
              </a:spcAft>
            </a:pPr>
            <a:endParaRPr lang="en-US" sz="980" kern="1200" dirty="0">
              <a:solidFill>
                <a:schemeClr val="tx1"/>
              </a:solidFill>
              <a:latin typeface="+mn-lt"/>
              <a:ea typeface="+mn-ea"/>
              <a:cs typeface="+mn-cs"/>
            </a:endParaRPr>
          </a:p>
          <a:p>
            <a:pPr defTabSz="824423">
              <a:spcAft>
                <a:spcPts val="588"/>
              </a:spcAft>
              <a:buFont typeface="Arial" panose="020B0604020202020204" pitchFamily="34" charset="0"/>
              <a:buChar char="•"/>
            </a:pPr>
            <a:r>
              <a:rPr lang="en-US" sz="1623" kern="1200" dirty="0">
                <a:solidFill>
                  <a:srgbClr val="1C1917"/>
                </a:solidFill>
                <a:latin typeface="+mn-lt"/>
                <a:ea typeface="+mn-ea"/>
                <a:cs typeface="+mn-cs"/>
              </a:rPr>
              <a:t>Sense of urgency &amp; need for immediate action</a:t>
            </a:r>
          </a:p>
          <a:p>
            <a:pPr defTabSz="824423">
              <a:spcAft>
                <a:spcPts val="588"/>
              </a:spcAft>
              <a:buFont typeface="Arial" panose="020B0604020202020204" pitchFamily="34" charset="0"/>
              <a:buChar char="•"/>
            </a:pPr>
            <a:r>
              <a:rPr lang="en-US" sz="1623" kern="1200" dirty="0">
                <a:solidFill>
                  <a:srgbClr val="1C1917"/>
                </a:solidFill>
                <a:latin typeface="+mn-lt"/>
                <a:ea typeface="+mn-ea"/>
                <a:cs typeface="+mn-cs"/>
              </a:rPr>
              <a:t>Solution-oriented discourse</a:t>
            </a:r>
          </a:p>
          <a:p>
            <a:pPr defTabSz="824423">
              <a:spcAft>
                <a:spcPts val="588"/>
              </a:spcAft>
              <a:buFont typeface="Arial" panose="020B0604020202020204" pitchFamily="34" charset="0"/>
              <a:buChar char="•"/>
            </a:pPr>
            <a:r>
              <a:rPr lang="en-US" sz="1623" kern="1200" dirty="0">
                <a:solidFill>
                  <a:srgbClr val="1C1917"/>
                </a:solidFill>
                <a:latin typeface="+mn-lt"/>
                <a:ea typeface="+mn-ea"/>
                <a:cs typeface="+mn-cs"/>
              </a:rPr>
              <a:t>Emotionally-charged debates</a:t>
            </a:r>
          </a:p>
        </p:txBody>
      </p:sp>
      <p:sp>
        <p:nvSpPr>
          <p:cNvPr id="9" name="TextBox 8">
            <a:extLst>
              <a:ext uri="{FF2B5EF4-FFF2-40B4-BE49-F238E27FC236}">
                <a16:creationId xmlns:a16="http://schemas.microsoft.com/office/drawing/2014/main" id="{41FBC78A-6356-986D-89D2-3800521ECB1E}"/>
              </a:ext>
            </a:extLst>
          </p:cNvPr>
          <p:cNvSpPr txBox="1">
            <a:spLocks noChangeAspect="1"/>
          </p:cNvSpPr>
          <p:nvPr/>
        </p:nvSpPr>
        <p:spPr>
          <a:xfrm>
            <a:off x="4505213" y="1815308"/>
            <a:ext cx="3158197" cy="1571649"/>
          </a:xfrm>
          <a:prstGeom prst="rect">
            <a:avLst/>
          </a:prstGeom>
          <a:noFill/>
        </p:spPr>
        <p:txBody>
          <a:bodyPr wrap="square" rtlCol="0">
            <a:spAutoFit/>
          </a:bodyPr>
          <a:lstStyle/>
          <a:p>
            <a:pPr defTabSz="824423">
              <a:spcAft>
                <a:spcPts val="588"/>
              </a:spcAft>
            </a:pPr>
            <a:r>
              <a:rPr lang="en-US" sz="1764" b="1" kern="1200" dirty="0">
                <a:solidFill>
                  <a:srgbClr val="1C1917"/>
                </a:solidFill>
                <a:latin typeface="+mn-lt"/>
                <a:ea typeface="+mn-ea"/>
                <a:cs typeface="+mn-cs"/>
              </a:rPr>
              <a:t>Named Entity Recognition</a:t>
            </a:r>
          </a:p>
          <a:p>
            <a:pPr defTabSz="824423">
              <a:spcAft>
                <a:spcPts val="588"/>
              </a:spcAft>
            </a:pPr>
            <a:endParaRPr lang="en-US" sz="980" kern="1200" dirty="0">
              <a:solidFill>
                <a:srgbClr val="1C1917"/>
              </a:solidFill>
              <a:latin typeface="+mn-lt"/>
              <a:ea typeface="+mn-ea"/>
              <a:cs typeface="+mn-cs"/>
            </a:endParaRPr>
          </a:p>
          <a:p>
            <a:pPr defTabSz="824423">
              <a:spcAft>
                <a:spcPts val="588"/>
              </a:spcAft>
              <a:buFont typeface="Arial" panose="020B0604020202020204" pitchFamily="34" charset="0"/>
              <a:buChar char="•"/>
            </a:pPr>
            <a:r>
              <a:rPr lang="en-US" sz="1623" kern="1200" dirty="0">
                <a:solidFill>
                  <a:srgbClr val="1C1917"/>
                </a:solidFill>
                <a:latin typeface="+mn-lt"/>
                <a:ea typeface="+mn-ea"/>
                <a:cs typeface="+mn-cs"/>
              </a:rPr>
              <a:t>Politicized issue, especially in US</a:t>
            </a:r>
          </a:p>
          <a:p>
            <a:pPr defTabSz="824423">
              <a:spcAft>
                <a:spcPts val="588"/>
              </a:spcAft>
              <a:buFont typeface="Arial" panose="020B0604020202020204" pitchFamily="34" charset="0"/>
              <a:buChar char="•"/>
            </a:pPr>
            <a:r>
              <a:rPr lang="en-US" sz="1623" kern="1200" dirty="0">
                <a:solidFill>
                  <a:srgbClr val="1C1917"/>
                </a:solidFill>
                <a:latin typeface="+mn-lt"/>
                <a:ea typeface="+mn-ea"/>
                <a:cs typeface="+mn-cs"/>
              </a:rPr>
              <a:t>Media outlets shape narrative</a:t>
            </a:r>
          </a:p>
          <a:p>
            <a:pPr defTabSz="824423">
              <a:spcAft>
                <a:spcPts val="588"/>
              </a:spcAft>
              <a:buFont typeface="Arial" panose="020B0604020202020204" pitchFamily="34" charset="0"/>
              <a:buChar char="•"/>
            </a:pPr>
            <a:r>
              <a:rPr lang="en-US" sz="1623" kern="1200" dirty="0">
                <a:solidFill>
                  <a:srgbClr val="1C1917"/>
                </a:solidFill>
                <a:latin typeface="+mn-lt"/>
                <a:ea typeface="+mn-ea"/>
                <a:cs typeface="+mn-cs"/>
              </a:rPr>
              <a:t>Global issue with local impacts</a:t>
            </a:r>
          </a:p>
        </p:txBody>
      </p:sp>
      <p:sp>
        <p:nvSpPr>
          <p:cNvPr id="10" name="TextBox 9">
            <a:extLst>
              <a:ext uri="{FF2B5EF4-FFF2-40B4-BE49-F238E27FC236}">
                <a16:creationId xmlns:a16="http://schemas.microsoft.com/office/drawing/2014/main" id="{255B038E-C9EA-500C-5638-99F6D37DD95A}"/>
              </a:ext>
            </a:extLst>
          </p:cNvPr>
          <p:cNvSpPr txBox="1">
            <a:spLocks noChangeAspect="1"/>
          </p:cNvSpPr>
          <p:nvPr/>
        </p:nvSpPr>
        <p:spPr>
          <a:xfrm>
            <a:off x="8101718" y="1815308"/>
            <a:ext cx="3158197" cy="1875898"/>
          </a:xfrm>
          <a:prstGeom prst="rect">
            <a:avLst/>
          </a:prstGeom>
          <a:noFill/>
        </p:spPr>
        <p:txBody>
          <a:bodyPr wrap="square" rtlCol="0">
            <a:spAutoFit/>
          </a:bodyPr>
          <a:lstStyle/>
          <a:p>
            <a:pPr algn="ctr" defTabSz="824423">
              <a:spcAft>
                <a:spcPts val="588"/>
              </a:spcAft>
            </a:pPr>
            <a:r>
              <a:rPr lang="en-US" sz="1764" b="1" kern="1200" dirty="0">
                <a:solidFill>
                  <a:srgbClr val="1C1917"/>
                </a:solidFill>
                <a:latin typeface="+mn-lt"/>
                <a:ea typeface="+mn-ea"/>
                <a:cs typeface="+mn-cs"/>
              </a:rPr>
              <a:t>Topic Modeling</a:t>
            </a:r>
          </a:p>
          <a:p>
            <a:pPr defTabSz="824423">
              <a:spcAft>
                <a:spcPts val="588"/>
              </a:spcAft>
            </a:pPr>
            <a:endParaRPr lang="en-US" sz="980" kern="1200" dirty="0">
              <a:solidFill>
                <a:schemeClr val="tx1"/>
              </a:solidFill>
              <a:latin typeface="+mn-lt"/>
              <a:ea typeface="+mn-ea"/>
              <a:cs typeface="+mn-cs"/>
            </a:endParaRPr>
          </a:p>
          <a:p>
            <a:pPr defTabSz="824423">
              <a:spcAft>
                <a:spcPts val="588"/>
              </a:spcAft>
              <a:buFont typeface="Arial" panose="020B0604020202020204" pitchFamily="34" charset="0"/>
              <a:buChar char="•"/>
            </a:pPr>
            <a:r>
              <a:rPr lang="en-US" sz="1623" kern="1200" dirty="0">
                <a:solidFill>
                  <a:srgbClr val="1C1917"/>
                </a:solidFill>
                <a:latin typeface="+mn-lt"/>
                <a:ea typeface="+mn-ea"/>
                <a:cs typeface="+mn-cs"/>
              </a:rPr>
              <a:t>Holistic Climate Discourse</a:t>
            </a:r>
          </a:p>
          <a:p>
            <a:pPr defTabSz="824423">
              <a:spcAft>
                <a:spcPts val="588"/>
              </a:spcAft>
              <a:buFont typeface="Arial" panose="020B0604020202020204" pitchFamily="34" charset="0"/>
              <a:buChar char="•"/>
            </a:pPr>
            <a:r>
              <a:rPr lang="en-US" sz="1623" kern="1200" dirty="0">
                <a:solidFill>
                  <a:srgbClr val="1C1917"/>
                </a:solidFill>
                <a:latin typeface="+mn-lt"/>
                <a:ea typeface="+mn-ea"/>
                <a:cs typeface="+mn-cs"/>
              </a:rPr>
              <a:t>Cross-Sectoral Resilience</a:t>
            </a:r>
          </a:p>
          <a:p>
            <a:pPr defTabSz="824423">
              <a:spcAft>
                <a:spcPts val="588"/>
              </a:spcAft>
              <a:buFont typeface="Arial" panose="020B0604020202020204" pitchFamily="34" charset="0"/>
              <a:buChar char="•"/>
            </a:pPr>
            <a:r>
              <a:rPr lang="en-US" sz="1620" dirty="0"/>
              <a:t>Interplay of Policy and Community Action</a:t>
            </a:r>
          </a:p>
        </p:txBody>
      </p:sp>
      <p:pic>
        <p:nvPicPr>
          <p:cNvPr id="4098" name="Picture 2" descr="Generated by DALL·E">
            <a:extLst>
              <a:ext uri="{FF2B5EF4-FFF2-40B4-BE49-F238E27FC236}">
                <a16:creationId xmlns:a16="http://schemas.microsoft.com/office/drawing/2014/main" id="{899BFF9C-F8BE-3E20-C772-3766E31CB5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848" y="4006247"/>
            <a:ext cx="2407917" cy="240791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erated by DALL·E">
            <a:extLst>
              <a:ext uri="{FF2B5EF4-FFF2-40B4-BE49-F238E27FC236}">
                <a16:creationId xmlns:a16="http://schemas.microsoft.com/office/drawing/2014/main" id="{8AB75B23-8EAB-AD03-1C7A-E3D587D802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0353" y="4006247"/>
            <a:ext cx="2407917" cy="240791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Generated by DALL·E">
            <a:extLst>
              <a:ext uri="{FF2B5EF4-FFF2-40B4-BE49-F238E27FC236}">
                <a16:creationId xmlns:a16="http://schemas.microsoft.com/office/drawing/2014/main" id="{08A1D044-07D4-F734-8E13-D58B3D0276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6858" y="4006247"/>
            <a:ext cx="2407917" cy="2407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6888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3791</TotalTime>
  <Words>1799</Words>
  <Application>Microsoft Macintosh PowerPoint</Application>
  <PresentationFormat>Widescreen</PresentationFormat>
  <Paragraphs>126</Paragraphs>
  <Slides>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-apple-system</vt:lpstr>
      <vt:lpstr>Arial</vt:lpstr>
      <vt:lpstr>Calibri</vt:lpstr>
      <vt:lpstr>Calibri Light</vt:lpstr>
      <vt:lpstr>Söhne</vt:lpstr>
      <vt:lpstr>Office Theme</vt:lpstr>
      <vt:lpstr>Climate Change Discourse on Twitter</vt:lpstr>
      <vt:lpstr>Motivation </vt:lpstr>
      <vt:lpstr>Dataset Overview: Climate Change Tweets on Twitter</vt:lpstr>
      <vt:lpstr>Analysis: Word Frequency</vt:lpstr>
      <vt:lpstr>Analysis: Named Entity Recognition</vt:lpstr>
      <vt:lpstr>Analysis: Topic Modeling </vt:lpstr>
      <vt:lpstr>Takeaways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Discourse on Twitter</dc:title>
  <dc:creator>Arvelo, Isabel C</dc:creator>
  <cp:lastModifiedBy>Arvelo, Isabel C</cp:lastModifiedBy>
  <cp:revision>9</cp:revision>
  <dcterms:created xsi:type="dcterms:W3CDTF">2023-10-19T19:15:14Z</dcterms:created>
  <dcterms:modified xsi:type="dcterms:W3CDTF">2023-10-31T20:24:31Z</dcterms:modified>
</cp:coreProperties>
</file>